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B8"/>
    <a:srgbClr val="F7BE82"/>
    <a:srgbClr val="F7BB7C"/>
    <a:srgbClr val="F08411"/>
    <a:srgbClr val="B8D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12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5" d="100"/>
          <a:sy n="75" d="100"/>
        </p:scale>
        <p:origin x="31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239F0-0B18-4B39-85B4-C70C36418619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19D40-5A6E-42E5-A406-AC0A3ECBCE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93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88550"/>
          </a:xfrm>
          <a:prstGeom prst="rect">
            <a:avLst/>
          </a:prstGeom>
        </p:spPr>
      </p:pic>
      <p:sp>
        <p:nvSpPr>
          <p:cNvPr id="9" name="직사각형 8"/>
          <p:cNvSpPr/>
          <p:nvPr userDrawn="1"/>
        </p:nvSpPr>
        <p:spPr>
          <a:xfrm>
            <a:off x="514350" y="678180"/>
            <a:ext cx="2426970" cy="140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8137" y="512728"/>
            <a:ext cx="1477963" cy="5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1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427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688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8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47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47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309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8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4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4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49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DAAB5-1869-4EF5-8CEC-2ECE664CE5DF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1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jinju.go.kr/yeyak/main.web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7197" y="1200460"/>
            <a:ext cx="6118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spc="-100" dirty="0" smtClean="0">
                <a:latin typeface="+mj-ea"/>
              </a:rPr>
              <a:t>진주시 </a:t>
            </a:r>
            <a:r>
              <a:rPr lang="ko-KR" altLang="en-US" sz="1200" b="1" spc="-100" dirty="0">
                <a:latin typeface="+mj-ea"/>
              </a:rPr>
              <a:t>육아종합지원센터에서는 관내 영유아 부모에게 체계적이고 효과적인 </a:t>
            </a:r>
            <a:endParaRPr lang="en-US" altLang="ko-KR" sz="1200" b="1" spc="-100" dirty="0" smtClean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spc="-100" dirty="0" smtClean="0">
                <a:latin typeface="+mj-ea"/>
              </a:rPr>
              <a:t>부모교육 프로그램을 </a:t>
            </a:r>
            <a:r>
              <a:rPr lang="ko-KR" altLang="en-US" sz="1200" b="1" spc="-100" dirty="0">
                <a:latin typeface="+mj-ea"/>
              </a:rPr>
              <a:t>실시하여</a:t>
            </a:r>
            <a:r>
              <a:rPr lang="en-US" altLang="ko-KR" sz="1200" b="1" spc="-100" dirty="0">
                <a:latin typeface="+mj-ea"/>
              </a:rPr>
              <a:t> </a:t>
            </a:r>
            <a:r>
              <a:rPr lang="ko-KR" altLang="en-US" sz="1200" b="1" spc="-100" dirty="0">
                <a:latin typeface="+mj-ea"/>
              </a:rPr>
              <a:t>자녀양육에 대한 다양한 정보제공 및 부모역량강화를 </a:t>
            </a:r>
            <a:endParaRPr lang="en-US" altLang="ko-KR" sz="1200" b="1" spc="-100" dirty="0" smtClean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spc="-100" dirty="0" smtClean="0">
                <a:latin typeface="+mj-ea"/>
              </a:rPr>
              <a:t>위한 행복한 </a:t>
            </a:r>
            <a:r>
              <a:rPr lang="ko-KR" altLang="en-US" sz="1200" b="1" spc="-100" dirty="0">
                <a:latin typeface="+mj-ea"/>
              </a:rPr>
              <a:t>육아 실현에 기여하고자 </a:t>
            </a:r>
            <a:r>
              <a:rPr lang="ko-KR" altLang="en-US" sz="1200" b="1" spc="-100" dirty="0" smtClean="0">
                <a:latin typeface="+mj-ea"/>
              </a:rPr>
              <a:t>공통 부모교육을 </a:t>
            </a:r>
            <a:r>
              <a:rPr lang="ko-KR" altLang="en-US" sz="1200" b="1" spc="-100" dirty="0">
                <a:latin typeface="+mj-ea"/>
              </a:rPr>
              <a:t>실시하오니 많은 </a:t>
            </a:r>
            <a:r>
              <a:rPr lang="ko-KR" altLang="en-US" sz="1200" b="1" spc="-100" dirty="0" smtClean="0">
                <a:latin typeface="+mj-ea"/>
              </a:rPr>
              <a:t>참여바랍니다</a:t>
            </a:r>
            <a:endParaRPr lang="en-US" altLang="ko-KR" sz="1200" b="1" spc="-100" dirty="0" smtClean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732965"/>
              </p:ext>
            </p:extLst>
          </p:nvPr>
        </p:nvGraphicFramePr>
        <p:xfrm>
          <a:off x="264379" y="5053070"/>
          <a:ext cx="6316895" cy="2356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394">
                  <a:extLst>
                    <a:ext uri="{9D8B030D-6E8A-4147-A177-3AD203B41FA5}">
                      <a16:colId xmlns:a16="http://schemas.microsoft.com/office/drawing/2014/main" val="2544578776"/>
                    </a:ext>
                  </a:extLst>
                </a:gridCol>
                <a:gridCol w="1371675">
                  <a:extLst>
                    <a:ext uri="{9D8B030D-6E8A-4147-A177-3AD203B41FA5}">
                      <a16:colId xmlns:a16="http://schemas.microsoft.com/office/drawing/2014/main" val="1856805822"/>
                    </a:ext>
                  </a:extLst>
                </a:gridCol>
                <a:gridCol w="3233827">
                  <a:extLst>
                    <a:ext uri="{9D8B030D-6E8A-4147-A177-3AD203B41FA5}">
                      <a16:colId xmlns:a16="http://schemas.microsoft.com/office/drawing/2014/main" val="208232011"/>
                    </a:ext>
                  </a:extLst>
                </a:gridCol>
                <a:gridCol w="606999">
                  <a:extLst>
                    <a:ext uri="{9D8B030D-6E8A-4147-A177-3AD203B41FA5}">
                      <a16:colId xmlns:a16="http://schemas.microsoft.com/office/drawing/2014/main" val="22673518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교육 일시</a:t>
                      </a:r>
                      <a:endParaRPr lang="ko-KR" altLang="en-US" sz="1000" b="1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주  제</a:t>
                      </a:r>
                      <a:endParaRPr lang="ko-KR" altLang="en-US" sz="1000" b="1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내  용 </a:t>
                      </a:r>
                      <a:endParaRPr lang="ko-KR" altLang="en-US" sz="1000" b="1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강사</a:t>
                      </a:r>
                      <a:endParaRPr lang="en-US" altLang="ko-KR" sz="1000" b="1" dirty="0" smtClean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647239"/>
                  </a:ext>
                </a:extLst>
              </a:tr>
              <a:tr h="939256">
                <a:tc>
                  <a:txBody>
                    <a:bodyPr/>
                    <a:lstStyle/>
                    <a:p>
                      <a:pPr algn="ctr" latinLnBrk="1"/>
                      <a:endParaRPr lang="en-US" altLang="ko-KR" sz="900" b="1" dirty="0" smtClean="0"/>
                    </a:p>
                    <a:p>
                      <a:pPr algn="l" latinLnBrk="1"/>
                      <a:endParaRPr lang="en-US" altLang="ko-KR" sz="1200" b="1" dirty="0" smtClean="0"/>
                    </a:p>
                    <a:p>
                      <a:pPr algn="l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월  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21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일 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화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algn="l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   19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시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~ 21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시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l" latinLnBrk="1"/>
                      <a:endParaRPr lang="ko-KR" altLang="en-US" sz="900" b="1" dirty="0">
                        <a:solidFill>
                          <a:srgbClr val="FF0000"/>
                        </a:solidFill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900" dirty="0" smtClean="0"/>
                    </a:p>
                    <a:p>
                      <a:pPr algn="ctr" latinLnBrk="1"/>
                      <a:endParaRPr lang="en-US" altLang="ko-KR" sz="900" dirty="0" smtClean="0"/>
                    </a:p>
                    <a:p>
                      <a:pPr algn="ctr" latinLnBrk="1"/>
                      <a:endParaRPr lang="en-US" altLang="ko-KR" sz="900" dirty="0" smtClean="0"/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0070C0"/>
                          </a:solidFill>
                        </a:rPr>
                        <a:t>영유아발달이해</a:t>
                      </a:r>
                      <a:endParaRPr lang="en-US" altLang="ko-KR" sz="1200" b="1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b="1" dirty="0" smtClean="0"/>
                        <a:t>부모교육</a:t>
                      </a:r>
                      <a:endParaRPr lang="en-US" altLang="ko-KR" sz="1200" b="1" dirty="0" smtClean="0"/>
                    </a:p>
                    <a:p>
                      <a:pPr marL="171450" indent="-171450" algn="ctr" latinLnBrk="1">
                        <a:buFontTx/>
                        <a:buChar char="-"/>
                      </a:pPr>
                      <a:endParaRPr lang="ko-KR" altLang="en-US" sz="1100" b="1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발견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!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아이 강점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, 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키움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! </a:t>
                      </a:r>
                      <a:r>
                        <a:rPr lang="ko-KR" altLang="en-US" sz="1200" b="1" dirty="0" err="1" smtClean="0">
                          <a:solidFill>
                            <a:srgbClr val="FF0000"/>
                          </a:solidFill>
                        </a:rPr>
                        <a:t>가족놀이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영유아 자녀의 개별적 특성을 이해하고 자녀의 </a:t>
                      </a:r>
                      <a:endParaRPr lang="en-US" altLang="ko-KR" sz="11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강점에 따른 </a:t>
                      </a:r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</a:rPr>
                        <a:t>놀이방법과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 상호작용기술을 안내</a:t>
                      </a:r>
                      <a:endParaRPr lang="en-US" altLang="ko-KR" sz="11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하는데 중점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200" b="1" dirty="0" smtClean="0"/>
                    </a:p>
                    <a:p>
                      <a:pPr algn="ctr" latinLnBrk="1"/>
                      <a:endParaRPr lang="en-US" altLang="ko-KR" sz="1100" b="1" dirty="0" smtClean="0"/>
                    </a:p>
                    <a:p>
                      <a:pPr algn="ctr" latinLnBrk="1"/>
                      <a:endParaRPr lang="en-US" altLang="ko-KR" sz="1100" b="1" dirty="0" smtClean="0"/>
                    </a:p>
                    <a:p>
                      <a:pPr algn="ctr" latinLnBrk="1"/>
                      <a:r>
                        <a:rPr lang="ko-KR" altLang="en-US" sz="1100" b="1" dirty="0" err="1" smtClean="0"/>
                        <a:t>문남희</a:t>
                      </a:r>
                      <a:endParaRPr lang="en-US" altLang="ko-KR" sz="1100" b="1" dirty="0" smtClean="0"/>
                    </a:p>
                    <a:p>
                      <a:pPr algn="ctr" latinLnBrk="1"/>
                      <a:r>
                        <a:rPr lang="en-US" altLang="ko-KR" sz="1100" b="1" dirty="0" smtClean="0"/>
                        <a:t>(MNH</a:t>
                      </a:r>
                    </a:p>
                    <a:p>
                      <a:pPr algn="ctr" latinLnBrk="1"/>
                      <a:r>
                        <a:rPr lang="ko-KR" altLang="en-US" sz="1100" b="1" dirty="0" smtClean="0"/>
                        <a:t>심리상담센터</a:t>
                      </a:r>
                      <a:endParaRPr lang="en-US" altLang="ko-KR" sz="1100" b="1" dirty="0" smtClean="0"/>
                    </a:p>
                    <a:p>
                      <a:pPr algn="ctr" latinLnBrk="1"/>
                      <a:r>
                        <a:rPr lang="ko-KR" altLang="en-US" sz="1100" b="1" dirty="0" smtClean="0"/>
                        <a:t>센터장</a:t>
                      </a:r>
                      <a:r>
                        <a:rPr lang="en-US" altLang="ko-KR" sz="1100" b="1" dirty="0" smtClean="0"/>
                        <a:t>)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14868"/>
                  </a:ext>
                </a:extLst>
              </a:tr>
              <a:tr h="950596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 smtClean="0"/>
                    </a:p>
                    <a:p>
                      <a:pPr algn="ctr" latinLnBrk="1"/>
                      <a:endParaRPr lang="en-US" altLang="ko-KR" sz="12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월  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28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일 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화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algn="l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   19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시</a:t>
                      </a: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~ 21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시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100" b="1" dirty="0" smtClean="0"/>
                    </a:p>
                    <a:p>
                      <a:pPr algn="ctr" latinLnBrk="1"/>
                      <a:endParaRPr lang="en-US" altLang="ko-KR" sz="1100" b="1" dirty="0" smtClean="0"/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0069B8"/>
                          </a:solidFill>
                        </a:rPr>
                        <a:t>부모 양육태도점검</a:t>
                      </a:r>
                      <a:endParaRPr lang="en-US" altLang="ko-KR" sz="1100" b="1" dirty="0" smtClean="0">
                        <a:solidFill>
                          <a:srgbClr val="0069B8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b="1" dirty="0" smtClean="0"/>
                        <a:t> 부모교육</a:t>
                      </a:r>
                      <a:endParaRPr lang="en-US" altLang="ko-KR" sz="1100" b="1" dirty="0" smtClean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자녀 놀이에 어떻게 참여 하나요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l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부모가 자녀와 놀이 할 때  보이는 참여 태도를</a:t>
                      </a:r>
                      <a:endParaRPr lang="en-US" altLang="ko-KR" sz="11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스스로 점검해 보고 이를 통해 자녀와의  긍정적인  </a:t>
                      </a:r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</a:rPr>
                        <a:t>놀이행동을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 촉진</a:t>
                      </a:r>
                      <a:r>
                        <a:rPr lang="ko-KR" altLang="en-US" sz="1100" b="1" baseline="0" dirty="0" smtClean="0">
                          <a:solidFill>
                            <a:schemeClr val="tx1"/>
                          </a:solidFill>
                        </a:rPr>
                        <a:t>하는데 중점</a:t>
                      </a:r>
                      <a:endParaRPr lang="en-US" altLang="ko-KR" sz="11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1100" b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050" b="1" dirty="0" smtClean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0743496"/>
                  </a:ext>
                </a:extLst>
              </a:tr>
            </a:tbl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42938" y="-139596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463"/>
          </a:p>
        </p:txBody>
      </p:sp>
      <p:sp>
        <p:nvSpPr>
          <p:cNvPr id="9" name="TextBox 8"/>
          <p:cNvSpPr txBox="1"/>
          <p:nvPr/>
        </p:nvSpPr>
        <p:spPr>
          <a:xfrm>
            <a:off x="320531" y="2107386"/>
            <a:ext cx="6282202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+mj-ea"/>
              </a:rPr>
              <a:t>* </a:t>
            </a:r>
            <a:r>
              <a:rPr lang="ko-KR" altLang="en-US" sz="1200" dirty="0" err="1">
                <a:latin typeface="+mj-ea"/>
              </a:rPr>
              <a:t>교육일시</a:t>
            </a:r>
            <a:r>
              <a:rPr lang="ko-KR" altLang="en-US" sz="1200" dirty="0">
                <a:latin typeface="+mj-ea"/>
              </a:rPr>
              <a:t> </a:t>
            </a:r>
            <a:r>
              <a:rPr lang="en-US" altLang="ko-KR" sz="1200" dirty="0">
                <a:latin typeface="+mj-ea"/>
              </a:rPr>
              <a:t>: 2023</a:t>
            </a:r>
            <a:r>
              <a:rPr lang="ko-KR" altLang="en-US" sz="1200" dirty="0">
                <a:latin typeface="+mj-ea"/>
              </a:rPr>
              <a:t>년 </a:t>
            </a:r>
            <a:r>
              <a:rPr lang="en-US" altLang="ko-KR" sz="1200" dirty="0" smtClean="0">
                <a:latin typeface="+mj-ea"/>
              </a:rPr>
              <a:t>11</a:t>
            </a:r>
            <a:r>
              <a:rPr lang="ko-KR" altLang="en-US" sz="1200" dirty="0" smtClean="0">
                <a:solidFill>
                  <a:srgbClr val="0069B8"/>
                </a:solidFill>
                <a:latin typeface="+mj-ea"/>
              </a:rPr>
              <a:t>월 </a:t>
            </a:r>
            <a:r>
              <a:rPr lang="en-US" altLang="ko-KR" sz="1200" dirty="0" smtClean="0">
                <a:solidFill>
                  <a:srgbClr val="0069B8"/>
                </a:solidFill>
                <a:latin typeface="+mj-ea"/>
              </a:rPr>
              <a:t>21</a:t>
            </a:r>
            <a:r>
              <a:rPr lang="ko-KR" altLang="en-US" sz="1200" dirty="0" smtClean="0">
                <a:solidFill>
                  <a:srgbClr val="0069B8"/>
                </a:solidFill>
                <a:latin typeface="+mj-ea"/>
              </a:rPr>
              <a:t>일</a:t>
            </a:r>
            <a:r>
              <a:rPr lang="en-US" altLang="ko-KR" sz="1200" dirty="0" smtClean="0">
                <a:solidFill>
                  <a:srgbClr val="0069B8"/>
                </a:solidFill>
                <a:latin typeface="+mj-ea"/>
              </a:rPr>
              <a:t>(</a:t>
            </a:r>
            <a:r>
              <a:rPr lang="ko-KR" altLang="en-US" sz="1200" dirty="0" smtClean="0">
                <a:solidFill>
                  <a:srgbClr val="0069B8"/>
                </a:solidFill>
                <a:latin typeface="+mj-ea"/>
              </a:rPr>
              <a:t>화</a:t>
            </a:r>
            <a:r>
              <a:rPr lang="en-US" altLang="ko-KR" sz="1200" dirty="0" smtClean="0">
                <a:solidFill>
                  <a:srgbClr val="0069B8"/>
                </a:solidFill>
                <a:latin typeface="+mj-ea"/>
              </a:rPr>
              <a:t>),</a:t>
            </a:r>
            <a:r>
              <a:rPr lang="ko-KR" altLang="en-US" sz="1200" dirty="0" smtClean="0">
                <a:solidFill>
                  <a:srgbClr val="0069B8"/>
                </a:solidFill>
                <a:latin typeface="+mj-ea"/>
              </a:rPr>
              <a:t> </a:t>
            </a:r>
            <a:r>
              <a:rPr lang="en-US" altLang="ko-KR" sz="1200" dirty="0">
                <a:solidFill>
                  <a:srgbClr val="0070C0"/>
                </a:solidFill>
                <a:latin typeface="+mj-ea"/>
              </a:rPr>
              <a:t>28</a:t>
            </a:r>
            <a:r>
              <a:rPr lang="ko-KR" altLang="en-US" sz="1200" dirty="0">
                <a:solidFill>
                  <a:srgbClr val="0070C0"/>
                </a:solidFill>
                <a:latin typeface="+mj-ea"/>
              </a:rPr>
              <a:t>일</a:t>
            </a:r>
            <a:r>
              <a:rPr lang="en-US" altLang="ko-KR" sz="1200" dirty="0">
                <a:solidFill>
                  <a:srgbClr val="0070C0"/>
                </a:solidFill>
                <a:latin typeface="+mj-ea"/>
              </a:rPr>
              <a:t>(</a:t>
            </a:r>
            <a:r>
              <a:rPr lang="ko-KR" altLang="en-US" sz="1200" dirty="0" smtClean="0">
                <a:solidFill>
                  <a:srgbClr val="0070C0"/>
                </a:solidFill>
                <a:latin typeface="+mj-ea"/>
              </a:rPr>
              <a:t>화</a:t>
            </a:r>
            <a:r>
              <a:rPr lang="en-US" altLang="ko-KR" sz="1200" dirty="0">
                <a:solidFill>
                  <a:srgbClr val="0070C0"/>
                </a:solidFill>
                <a:latin typeface="+mj-ea"/>
              </a:rPr>
              <a:t>)</a:t>
            </a:r>
            <a:r>
              <a:rPr lang="en-US" altLang="ko-KR" sz="1200" dirty="0" smtClean="0">
                <a:latin typeface="+mj-ea"/>
              </a:rPr>
              <a:t> (</a:t>
            </a:r>
            <a:r>
              <a:rPr lang="ko-KR" altLang="en-US" sz="1200" dirty="0" smtClean="0">
                <a:latin typeface="+mj-ea"/>
              </a:rPr>
              <a:t>자세한 </a:t>
            </a:r>
            <a:r>
              <a:rPr lang="ko-KR" altLang="en-US" sz="1200" dirty="0">
                <a:latin typeface="+mj-ea"/>
              </a:rPr>
              <a:t>일정은 </a:t>
            </a:r>
            <a:r>
              <a:rPr lang="ko-KR" altLang="en-US" sz="1200" dirty="0" err="1">
                <a:latin typeface="+mj-ea"/>
              </a:rPr>
              <a:t>아래일정표</a:t>
            </a:r>
            <a:r>
              <a:rPr lang="ko-KR" altLang="en-US" sz="1200" dirty="0">
                <a:latin typeface="+mj-ea"/>
              </a:rPr>
              <a:t> 참조</a:t>
            </a:r>
            <a:r>
              <a:rPr lang="en-US" altLang="ko-KR" sz="1200" dirty="0">
                <a:latin typeface="+mj-ea"/>
              </a:rPr>
              <a:t>)</a:t>
            </a:r>
            <a:br>
              <a:rPr lang="en-US" altLang="ko-KR" sz="1200" dirty="0">
                <a:latin typeface="+mj-ea"/>
              </a:rPr>
            </a:br>
            <a:r>
              <a:rPr lang="en-US" altLang="ko-KR" sz="1200" dirty="0">
                <a:latin typeface="+mj-ea"/>
              </a:rPr>
              <a:t>* </a:t>
            </a:r>
            <a:r>
              <a:rPr lang="ko-KR" altLang="en-US" sz="1200" dirty="0">
                <a:latin typeface="+mj-ea"/>
              </a:rPr>
              <a:t>교육장소 </a:t>
            </a:r>
            <a:r>
              <a:rPr lang="en-US" altLang="ko-KR" sz="1200" dirty="0">
                <a:latin typeface="+mj-ea"/>
              </a:rPr>
              <a:t>: </a:t>
            </a:r>
            <a:r>
              <a:rPr lang="ko-KR" altLang="en-US" sz="1200" dirty="0" smtClean="0">
                <a:latin typeface="+mj-ea"/>
              </a:rPr>
              <a:t>센터 </a:t>
            </a:r>
            <a:r>
              <a:rPr lang="en-US" altLang="ko-KR" sz="1200" dirty="0" smtClean="0">
                <a:latin typeface="+mj-ea"/>
              </a:rPr>
              <a:t>3</a:t>
            </a:r>
            <a:r>
              <a:rPr lang="ko-KR" altLang="en-US" sz="1200" dirty="0" smtClean="0">
                <a:latin typeface="+mj-ea"/>
              </a:rPr>
              <a:t>층 </a:t>
            </a:r>
            <a:r>
              <a:rPr lang="ko-KR" altLang="en-US" sz="1200" dirty="0" err="1" smtClean="0">
                <a:latin typeface="+mj-ea"/>
              </a:rPr>
              <a:t>교육실</a:t>
            </a:r>
            <a:r>
              <a:rPr lang="ko-KR" altLang="en-US" sz="1200" dirty="0" smtClean="0">
                <a:latin typeface="+mj-ea"/>
              </a:rPr>
              <a:t> </a:t>
            </a:r>
            <a:r>
              <a:rPr lang="en-US" altLang="ko-KR" sz="1200" dirty="0">
                <a:latin typeface="+mj-ea"/>
              </a:rPr>
              <a:t/>
            </a:r>
            <a:br>
              <a:rPr lang="en-US" altLang="ko-KR" sz="1200" dirty="0">
                <a:latin typeface="+mj-ea"/>
              </a:rPr>
            </a:br>
            <a:r>
              <a:rPr lang="en-US" altLang="ko-KR" sz="1200" dirty="0">
                <a:latin typeface="+mj-ea"/>
              </a:rPr>
              <a:t>* </a:t>
            </a:r>
            <a:r>
              <a:rPr lang="ko-KR" altLang="en-US" sz="1200" dirty="0">
                <a:latin typeface="+mj-ea"/>
              </a:rPr>
              <a:t>교육대상 </a:t>
            </a:r>
            <a:r>
              <a:rPr lang="en-US" altLang="ko-KR" sz="1200" spc="-100" dirty="0" smtClean="0">
                <a:latin typeface="+mj-ea"/>
              </a:rPr>
              <a:t>:  </a:t>
            </a:r>
            <a:r>
              <a:rPr lang="ko-KR" altLang="en-US" sz="1200" b="1" spc="-100" dirty="0" smtClean="0">
                <a:latin typeface="+mj-ea"/>
              </a:rPr>
              <a:t>관내 영유아자녀를 둔 부모 및 </a:t>
            </a:r>
            <a:r>
              <a:rPr lang="ko-KR" altLang="en-US" sz="1200" b="1" spc="-100" dirty="0" smtClean="0">
                <a:solidFill>
                  <a:srgbClr val="FF0000"/>
                </a:solidFill>
                <a:latin typeface="+mj-ea"/>
              </a:rPr>
              <a:t>양육자 </a:t>
            </a:r>
            <a:r>
              <a:rPr lang="en-US" altLang="ko-KR" sz="1200" b="1" spc="-100" dirty="0" smtClean="0">
                <a:solidFill>
                  <a:srgbClr val="FF0000"/>
                </a:solidFill>
                <a:latin typeface="+mj-ea"/>
              </a:rPr>
              <a:t>20</a:t>
            </a:r>
            <a:r>
              <a:rPr lang="ko-KR" altLang="en-US" sz="1200" b="1" spc="-100" dirty="0" smtClean="0">
                <a:solidFill>
                  <a:srgbClr val="FF0000"/>
                </a:solidFill>
                <a:latin typeface="+mj-ea"/>
              </a:rPr>
              <a:t>명 </a:t>
            </a:r>
            <a:r>
              <a:rPr lang="en-US" altLang="ko-KR" sz="1200" b="1" spc="-100" dirty="0" smtClean="0">
                <a:solidFill>
                  <a:srgbClr val="FF0000"/>
                </a:solidFill>
                <a:latin typeface="+mj-ea"/>
              </a:rPr>
              <a:t>( </a:t>
            </a:r>
            <a:r>
              <a:rPr lang="ko-KR" altLang="en-US" sz="1200" b="1" spc="-100" dirty="0" smtClean="0">
                <a:solidFill>
                  <a:srgbClr val="FF0000"/>
                </a:solidFill>
                <a:latin typeface="+mj-ea"/>
              </a:rPr>
              <a:t>대기 </a:t>
            </a:r>
            <a:r>
              <a:rPr lang="en-US" altLang="ko-KR" sz="1200" b="1" spc="-100" dirty="0" smtClean="0">
                <a:solidFill>
                  <a:srgbClr val="FF0000"/>
                </a:solidFill>
                <a:latin typeface="+mj-ea"/>
              </a:rPr>
              <a:t>2</a:t>
            </a:r>
            <a:r>
              <a:rPr lang="ko-KR" altLang="en-US" sz="1200" b="1" spc="-100" dirty="0" smtClean="0">
                <a:solidFill>
                  <a:srgbClr val="FF0000"/>
                </a:solidFill>
                <a:latin typeface="+mj-ea"/>
              </a:rPr>
              <a:t>명 </a:t>
            </a:r>
            <a:r>
              <a:rPr lang="en-US" altLang="ko-KR" sz="1200" b="1" spc="-100" dirty="0" smtClean="0">
                <a:solidFill>
                  <a:srgbClr val="FF0000"/>
                </a:solidFill>
                <a:latin typeface="+mj-ea"/>
              </a:rPr>
              <a:t>)</a:t>
            </a:r>
            <a:r>
              <a:rPr lang="en-US" altLang="ko-KR" sz="1200" b="1" dirty="0">
                <a:solidFill>
                  <a:srgbClr val="FF0000"/>
                </a:solidFill>
                <a:latin typeface="+mj-ea"/>
              </a:rPr>
              <a:t/>
            </a:r>
            <a:br>
              <a:rPr lang="en-US" altLang="ko-KR" sz="1200" b="1" dirty="0">
                <a:solidFill>
                  <a:srgbClr val="FF0000"/>
                </a:solidFill>
                <a:latin typeface="+mj-ea"/>
              </a:rPr>
            </a:br>
            <a:r>
              <a:rPr lang="en-US" altLang="ko-KR" sz="1200" dirty="0">
                <a:latin typeface="+mj-ea"/>
              </a:rPr>
              <a:t>* </a:t>
            </a:r>
            <a:r>
              <a:rPr lang="ko-KR" altLang="en-US" sz="1200" dirty="0" err="1">
                <a:latin typeface="+mj-ea"/>
              </a:rPr>
              <a:t>교육주제</a:t>
            </a:r>
            <a:r>
              <a:rPr lang="ko-KR" altLang="en-US" sz="1200" dirty="0">
                <a:latin typeface="+mj-ea"/>
              </a:rPr>
              <a:t> </a:t>
            </a:r>
            <a:r>
              <a:rPr lang="en-US" altLang="ko-KR" sz="1200" dirty="0">
                <a:latin typeface="+mj-ea"/>
              </a:rPr>
              <a:t>: ”</a:t>
            </a:r>
            <a:r>
              <a:rPr lang="ko-KR" altLang="en-US" sz="1200" dirty="0">
                <a:latin typeface="+mj-ea"/>
              </a:rPr>
              <a:t>영유아발달이해 부모교육</a:t>
            </a:r>
            <a:r>
              <a:rPr lang="en-US" altLang="ko-KR" sz="1200" dirty="0">
                <a:latin typeface="+mj-ea"/>
              </a:rPr>
              <a:t>＂ , “ </a:t>
            </a:r>
            <a:r>
              <a:rPr lang="ko-KR" altLang="en-US" sz="1200" dirty="0">
                <a:latin typeface="+mj-ea"/>
              </a:rPr>
              <a:t>부모양육태도 점검 부모교육</a:t>
            </a:r>
            <a:r>
              <a:rPr lang="en-US" altLang="ko-KR" sz="1200" dirty="0">
                <a:latin typeface="+mj-ea"/>
              </a:rPr>
              <a:t>“ </a:t>
            </a:r>
            <a:r>
              <a:rPr lang="en-US" altLang="ko-KR" sz="12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lang="en-US" altLang="ko-KR" sz="1200" dirty="0"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en-US" altLang="ko-KR" sz="1200" dirty="0">
                <a:latin typeface="+mn-ea"/>
              </a:rPr>
              <a:t>* </a:t>
            </a:r>
            <a:r>
              <a:rPr lang="ko-KR" altLang="en-US" sz="1200" dirty="0">
                <a:latin typeface="+mn-ea"/>
              </a:rPr>
              <a:t>신청방법 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spc="-100" dirty="0" smtClean="0"/>
              <a:t>진주시통합예약시스템</a:t>
            </a:r>
            <a:r>
              <a:rPr lang="en-US" altLang="ko-KR" u="sng" dirty="0"/>
              <a:t> </a:t>
            </a:r>
            <a:r>
              <a:rPr lang="en-US" altLang="ko-KR" sz="1100" u="sng" dirty="0" smtClean="0"/>
              <a:t>(</a:t>
            </a:r>
            <a:r>
              <a:rPr lang="en-US" altLang="ko-KR" sz="1100" u="sng" dirty="0">
                <a:hlinkClick r:id="rId2"/>
              </a:rPr>
              <a:t>https://www.jinju.go.kr/yeyak/main.web</a:t>
            </a:r>
            <a:r>
              <a:rPr lang="en-US" altLang="ko-KR" sz="1100" u="sng" dirty="0" smtClean="0"/>
              <a:t>)</a:t>
            </a:r>
            <a:r>
              <a:rPr lang="en-US" altLang="ko-KR" sz="1100" dirty="0"/>
              <a:t> </a:t>
            </a:r>
            <a:r>
              <a:rPr lang="ko-KR" altLang="en-US" sz="1200" spc="-100" dirty="0" smtClean="0"/>
              <a:t>⇨ </a:t>
            </a:r>
            <a:r>
              <a:rPr lang="ko-KR" altLang="en-US" sz="1200" spc="-100" dirty="0"/>
              <a:t>본인인증  </a:t>
            </a:r>
            <a:r>
              <a:rPr lang="ko-KR" altLang="en-US" sz="1200" spc="-100" dirty="0" smtClean="0"/>
              <a:t>  ⇨              </a:t>
            </a:r>
            <a:r>
              <a:rPr lang="ko-KR" altLang="en-US" sz="1200" spc="-100" dirty="0" err="1" smtClean="0"/>
              <a:t>교육강좌</a:t>
            </a:r>
            <a:r>
              <a:rPr lang="ko-KR" altLang="en-US" sz="1200" spc="-100" dirty="0" smtClean="0"/>
              <a:t> “육아종합지원센터” ⇨ </a:t>
            </a:r>
            <a:r>
              <a:rPr lang="ko-KR" altLang="en-US" sz="1200" spc="-100" dirty="0" err="1" smtClean="0"/>
              <a:t>가정양육</a:t>
            </a:r>
            <a:r>
              <a:rPr lang="ko-KR" altLang="en-US" sz="1200" spc="-100" dirty="0" smtClean="0"/>
              <a:t> 지원프로그램 ⇨  </a:t>
            </a:r>
            <a:r>
              <a:rPr lang="en-US" altLang="ko-KR" sz="1200" spc="-100" dirty="0" smtClean="0"/>
              <a:t>“</a:t>
            </a:r>
            <a:r>
              <a:rPr lang="ko-KR" altLang="en-US" sz="1200" spc="-100" dirty="0" smtClean="0"/>
              <a:t>공통부모교육 </a:t>
            </a:r>
            <a:r>
              <a:rPr lang="en-US" altLang="ko-KR" sz="1200" spc="-100" dirty="0" smtClean="0"/>
              <a:t>“</a:t>
            </a:r>
            <a:r>
              <a:rPr lang="ko-KR" altLang="en-US" sz="1200" spc="-100" dirty="0"/>
              <a:t> </a:t>
            </a:r>
            <a:r>
              <a:rPr lang="ko-KR" altLang="en-US" sz="1200" spc="-100" dirty="0" smtClean="0"/>
              <a:t> ⇨ </a:t>
            </a:r>
            <a:r>
              <a:rPr lang="en-US" altLang="ko-KR" sz="1200" spc="-100" dirty="0" smtClean="0"/>
              <a:t> </a:t>
            </a:r>
            <a:r>
              <a:rPr lang="ko-KR" altLang="en-US" sz="1200" spc="-100" dirty="0" smtClean="0"/>
              <a:t>“</a:t>
            </a:r>
            <a:r>
              <a:rPr lang="ko-KR" altLang="en-US" sz="1200" spc="-100" dirty="0" err="1" smtClean="0"/>
              <a:t>교육명</a:t>
            </a:r>
            <a:r>
              <a:rPr lang="ko-KR" altLang="en-US" sz="1200" spc="-100" dirty="0" smtClean="0"/>
              <a:t>” ⇨ 예약신청</a:t>
            </a:r>
            <a:r>
              <a:rPr lang="en-US" altLang="ko-KR" sz="1200" spc="-100" dirty="0" smtClean="0"/>
              <a:t/>
            </a:r>
            <a:br>
              <a:rPr lang="en-US" altLang="ko-KR" sz="1200" spc="-100" dirty="0" smtClean="0"/>
            </a:br>
            <a:r>
              <a:rPr lang="ko-KR" altLang="en-US" sz="1200" spc="-100" dirty="0" smtClean="0"/>
              <a:t> </a:t>
            </a:r>
            <a:r>
              <a:rPr lang="en-US" altLang="ko-KR" sz="1200" dirty="0" smtClean="0"/>
              <a:t>* </a:t>
            </a:r>
            <a:r>
              <a:rPr lang="ko-KR" altLang="en-US" sz="1200" dirty="0"/>
              <a:t>신청 기간 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dirty="0">
                <a:solidFill>
                  <a:srgbClr val="FF0000"/>
                </a:solidFill>
              </a:rPr>
              <a:t>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2023. 11. 2.(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목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) 10:00~  </a:t>
            </a:r>
            <a:r>
              <a:rPr lang="en-US" altLang="ko-KR" sz="1200" dirty="0">
                <a:solidFill>
                  <a:srgbClr val="0070C0"/>
                </a:solidFill>
              </a:rPr>
              <a:t>(</a:t>
            </a:r>
            <a:r>
              <a:rPr lang="ko-KR" altLang="en-US" sz="1200" dirty="0">
                <a:solidFill>
                  <a:srgbClr val="0070C0"/>
                </a:solidFill>
              </a:rPr>
              <a:t>선착순 </a:t>
            </a:r>
            <a:r>
              <a:rPr lang="ko-KR" altLang="en-US" sz="1200" dirty="0" smtClean="0">
                <a:solidFill>
                  <a:srgbClr val="0070C0"/>
                </a:solidFill>
              </a:rPr>
              <a:t>마감</a:t>
            </a:r>
            <a:r>
              <a:rPr lang="en-US" altLang="ko-KR" sz="1200" dirty="0" smtClean="0">
                <a:solidFill>
                  <a:srgbClr val="0070C0"/>
                </a:solidFill>
              </a:rPr>
              <a:t>,  </a:t>
            </a:r>
            <a:r>
              <a:rPr lang="ko-KR" altLang="en-US" sz="1200" dirty="0" smtClean="0">
                <a:solidFill>
                  <a:srgbClr val="0070C0"/>
                </a:solidFill>
              </a:rPr>
              <a:t>주제별 각각 신청 </a:t>
            </a:r>
            <a:r>
              <a:rPr lang="en-US" altLang="ko-KR" sz="1200" dirty="0" smtClean="0">
                <a:solidFill>
                  <a:srgbClr val="0070C0"/>
                </a:solidFill>
              </a:rPr>
              <a:t>) </a:t>
            </a:r>
            <a:r>
              <a:rPr lang="en-US" altLang="ko-KR" sz="1200" b="1" dirty="0">
                <a:solidFill>
                  <a:srgbClr val="0070C0"/>
                </a:solidFill>
              </a:rPr>
              <a:t/>
            </a:r>
            <a:br>
              <a:rPr lang="en-US" altLang="ko-KR" sz="1200" b="1" dirty="0">
                <a:solidFill>
                  <a:srgbClr val="0070C0"/>
                </a:solidFill>
              </a:rPr>
            </a:br>
            <a:r>
              <a:rPr lang="en-US" altLang="ko-KR" sz="1200" b="1" dirty="0"/>
              <a:t>* </a:t>
            </a:r>
            <a:r>
              <a:rPr lang="ko-KR" altLang="en-US" sz="1200" b="1" dirty="0" smtClean="0"/>
              <a:t>문         의  </a:t>
            </a:r>
            <a:r>
              <a:rPr lang="en-US" altLang="ko-KR" sz="1200" b="1" dirty="0"/>
              <a:t>:  </a:t>
            </a:r>
            <a:r>
              <a:rPr lang="ko-KR" altLang="en-US" sz="1200" b="1" dirty="0"/>
              <a:t>공통부모교육 담당자 </a:t>
            </a:r>
            <a:r>
              <a:rPr lang="en-US" altLang="ko-KR" sz="1200" b="1" dirty="0"/>
              <a:t>(</a:t>
            </a:r>
            <a:r>
              <a:rPr lang="ko-KR" altLang="en-US" sz="1200" b="1" dirty="0"/>
              <a:t>  </a:t>
            </a:r>
            <a:r>
              <a:rPr lang="en-US" altLang="ko-KR" sz="1200" b="1" dirty="0"/>
              <a:t>055-749-3624 )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412766" y="7764254"/>
            <a:ext cx="5985431" cy="11435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ts val="1600"/>
              </a:lnSpc>
              <a:buAutoNum type="arabicPeriod"/>
            </a:pPr>
            <a:r>
              <a:rPr lang="ko-KR" altLang="en-US" sz="1100" dirty="0" smtClean="0">
                <a:latin typeface="맑은 고딕" panose="020B0503020000020004" pitchFamily="50" charset="-127"/>
              </a:rPr>
              <a:t>본 교육은 </a:t>
            </a:r>
            <a:r>
              <a:rPr lang="ko-KR" altLang="en-US" sz="1100" dirty="0" err="1" smtClean="0">
                <a:latin typeface="맑은 고딕" panose="020B0503020000020004" pitchFamily="50" charset="-127"/>
              </a:rPr>
              <a:t>대면교육입니다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 </a:t>
            </a:r>
            <a:endParaRPr lang="en-US" altLang="ko-KR" sz="1100" dirty="0">
              <a:solidFill>
                <a:srgbClr val="0070C0"/>
              </a:solidFill>
              <a:latin typeface="맑은 고딕" panose="020B0503020000020004" pitchFamily="50" charset="-127"/>
            </a:endParaRPr>
          </a:p>
          <a:p>
            <a:pPr marL="228600" indent="-228600" algn="l">
              <a:lnSpc>
                <a:spcPts val="1600"/>
              </a:lnSpc>
              <a:buAutoNum type="arabicPeriod"/>
            </a:pPr>
            <a:r>
              <a:rPr lang="ko-KR" altLang="en-US" sz="1100" dirty="0" smtClean="0">
                <a:latin typeface="맑은 고딕" panose="020B0503020000020004" pitchFamily="50" charset="-127"/>
              </a:rPr>
              <a:t>원활한 교육 진행을 위해 자녀 동반은 불가합니다</a:t>
            </a:r>
            <a:endParaRPr lang="en-US" altLang="ko-KR" sz="1100" dirty="0">
              <a:latin typeface="맑은 고딕" panose="020B0503020000020004" pitchFamily="50" charset="-127"/>
            </a:endParaRPr>
          </a:p>
          <a:p>
            <a:pPr algn="l">
              <a:lnSpc>
                <a:spcPts val="1600"/>
              </a:lnSpc>
            </a:pPr>
            <a:r>
              <a:rPr lang="en-US" altLang="ko-KR" sz="1100" dirty="0" smtClean="0">
                <a:latin typeface="맑은 고딕" panose="020B0503020000020004" pitchFamily="50" charset="-127"/>
              </a:rPr>
              <a:t>3. 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교육 </a:t>
            </a:r>
            <a:r>
              <a:rPr lang="ko-KR" altLang="en-US" sz="1100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시작 시간과  소요시간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을 지켜주시기 바랍니다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/>
            </a:r>
            <a:br>
              <a:rPr lang="en-US" altLang="ko-KR" sz="1100" dirty="0" smtClean="0">
                <a:latin typeface="맑은 고딕" panose="020B0503020000020004" pitchFamily="50" charset="-127"/>
              </a:rPr>
            </a:br>
            <a:r>
              <a:rPr lang="en-US" altLang="ko-KR" sz="1100" dirty="0" smtClean="0">
                <a:latin typeface="맑은 고딕" panose="020B0503020000020004" pitchFamily="50" charset="-127"/>
              </a:rPr>
              <a:t>4. 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안전과 </a:t>
            </a:r>
            <a:r>
              <a:rPr lang="ko-KR" altLang="en-US" sz="1100" dirty="0" err="1" smtClean="0">
                <a:latin typeface="맑은 고딕" panose="020B0503020000020004" pitchFamily="50" charset="-127"/>
              </a:rPr>
              <a:t>감염병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 예방을 위해 </a:t>
            </a:r>
            <a:r>
              <a:rPr lang="ko-KR" altLang="en-US" sz="1100" dirty="0">
                <a:latin typeface="맑은 고딕" panose="020B0503020000020004" pitchFamily="50" charset="-127"/>
              </a:rPr>
              <a:t>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개인 위생수칙을 지켜주시기를 부탁 드립니다</a:t>
            </a:r>
            <a:endParaRPr lang="en-US" altLang="ko-KR" sz="1100" dirty="0" smtClean="0">
              <a:latin typeface="맑은 고딕" panose="020B0503020000020004" pitchFamily="50" charset="-127"/>
            </a:endParaRPr>
          </a:p>
          <a:p>
            <a:pPr marL="228600" indent="-228600" algn="l">
              <a:lnSpc>
                <a:spcPts val="1600"/>
              </a:lnSpc>
              <a:buAutoNum type="arabicPeriod" startAt="5"/>
            </a:pPr>
            <a:r>
              <a:rPr lang="ko-KR" altLang="en-US" sz="1100" dirty="0" smtClean="0">
                <a:latin typeface="맑은 고딕" panose="020B0503020000020004" pitchFamily="50" charset="-127"/>
              </a:rPr>
              <a:t>부득이한 </a:t>
            </a:r>
            <a:r>
              <a:rPr lang="ko-KR" altLang="en-US" sz="1100" dirty="0" err="1" smtClean="0">
                <a:latin typeface="맑은 고딕" panose="020B0503020000020004" pitchFamily="50" charset="-127"/>
              </a:rPr>
              <a:t>불참시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 꼭 담당자에게 유선으로 알려주시기 바랍니다</a:t>
            </a:r>
            <a:endParaRPr lang="en-US" altLang="ko-KR" sz="1100" dirty="0" smtClean="0">
              <a:latin typeface="맑은 고딕" panose="020B0503020000020004" pitchFamily="50" charset="-127"/>
            </a:endParaRPr>
          </a:p>
        </p:txBody>
      </p:sp>
      <p:sp>
        <p:nvSpPr>
          <p:cNvPr id="10" name="한쪽 모서리가 잘린 사각형 9"/>
          <p:cNvSpPr/>
          <p:nvPr/>
        </p:nvSpPr>
        <p:spPr>
          <a:xfrm>
            <a:off x="362921" y="7459579"/>
            <a:ext cx="1531133" cy="267165"/>
          </a:xfrm>
          <a:prstGeom prst="snip1Rect">
            <a:avLst>
              <a:gd name="adj" fmla="val 50000"/>
            </a:avLst>
          </a:prstGeom>
          <a:gradFill>
            <a:gsLst>
              <a:gs pos="100000">
                <a:srgbClr val="F7BE82">
                  <a:alpha val="50000"/>
                </a:srgbClr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200" b="1" dirty="0" err="1" smtClean="0"/>
              <a:t>신청시</a:t>
            </a:r>
            <a:r>
              <a:rPr lang="ko-KR" altLang="en-US" sz="1200" b="1" dirty="0" smtClean="0"/>
              <a:t>  유의사항</a:t>
            </a:r>
            <a:endParaRPr lang="ko-KR" altLang="en-US" sz="1200" b="1" dirty="0"/>
          </a:p>
        </p:txBody>
      </p:sp>
      <p:sp>
        <p:nvSpPr>
          <p:cNvPr id="13" name="한쪽 모서리가 잘린 사각형 12"/>
          <p:cNvSpPr/>
          <p:nvPr/>
        </p:nvSpPr>
        <p:spPr>
          <a:xfrm>
            <a:off x="362921" y="4687584"/>
            <a:ext cx="2530642" cy="258037"/>
          </a:xfrm>
          <a:prstGeom prst="snip1Rect">
            <a:avLst>
              <a:gd name="adj" fmla="val 50000"/>
            </a:avLst>
          </a:prstGeom>
          <a:gradFill>
            <a:gsLst>
              <a:gs pos="0">
                <a:srgbClr val="F7BB7C">
                  <a:alpha val="50000"/>
                </a:srgbClr>
              </a:gs>
              <a:gs pos="100000">
                <a:srgbClr val="F7BB7C"/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200" b="1" dirty="0" smtClean="0"/>
              <a:t>11</a:t>
            </a:r>
            <a:r>
              <a:rPr lang="ko-KR" altLang="en-US" sz="1200" b="1" dirty="0" smtClean="0"/>
              <a:t>월 찾아가는 부모교육 일정</a:t>
            </a:r>
            <a:endParaRPr lang="ko-KR" altLang="en-US" sz="1200" b="1" dirty="0"/>
          </a:p>
        </p:txBody>
      </p:sp>
      <p:pic>
        <p:nvPicPr>
          <p:cNvPr id="14" name="_x336125376" descr="EMB00016e00468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8" b="21098"/>
          <a:stretch/>
        </p:blipFill>
        <p:spPr bwMode="auto">
          <a:xfrm>
            <a:off x="2187103" y="9089522"/>
            <a:ext cx="2438399" cy="44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55613" y="585018"/>
            <a:ext cx="4352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11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월  공통부모교육  신청 안내</a:t>
            </a:r>
            <a:endParaRPr lang="ko-KR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72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585</TotalTime>
  <Words>290</Words>
  <Application>Microsoft Office PowerPoint</Application>
  <PresentationFormat>A4 용지(210x297mm)</PresentationFormat>
  <Paragraphs>47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HY헤드라인M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64</cp:revision>
  <cp:lastPrinted>2023-10-26T02:46:46Z</cp:lastPrinted>
  <dcterms:created xsi:type="dcterms:W3CDTF">2023-02-15T05:03:23Z</dcterms:created>
  <dcterms:modified xsi:type="dcterms:W3CDTF">2023-10-26T07:43:33Z</dcterms:modified>
</cp:coreProperties>
</file>