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BE82"/>
    <a:srgbClr val="F7BB7C"/>
    <a:srgbClr val="F08411"/>
    <a:srgbClr val="0069B8"/>
    <a:srgbClr val="B8D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66" y="12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5" d="100"/>
          <a:sy n="75" d="100"/>
        </p:scale>
        <p:origin x="31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239F0-0B18-4B39-85B4-C70C36418619}" type="datetimeFigureOut">
              <a:rPr lang="ko-KR" altLang="en-US" smtClean="0"/>
              <a:t>2023-04-18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19D40-5A6E-42E5-A406-AC0A3ECBCE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4931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88550"/>
          </a:xfrm>
          <a:prstGeom prst="rect">
            <a:avLst/>
          </a:prstGeom>
        </p:spPr>
      </p:pic>
      <p:sp>
        <p:nvSpPr>
          <p:cNvPr id="9" name="직사각형 8"/>
          <p:cNvSpPr/>
          <p:nvPr userDrawn="1"/>
        </p:nvSpPr>
        <p:spPr>
          <a:xfrm>
            <a:off x="514350" y="678180"/>
            <a:ext cx="2426970" cy="1409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8137" y="512728"/>
            <a:ext cx="1477963" cy="59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1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427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688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8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647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470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309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8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44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41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2023-04-18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349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DAAB5-1869-4EF5-8CEC-2ECE664CE5DF}" type="datetimeFigureOut">
              <a:rPr lang="ko-KR" altLang="en-US" smtClean="0"/>
              <a:t>2023-04-18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19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jinju.go.kr/yeyak/08870/08882/08970.web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7197" y="1285377"/>
            <a:ext cx="61188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spc="-100" dirty="0" smtClean="0">
                <a:latin typeface="+mj-ea"/>
              </a:rPr>
              <a:t>진주시 </a:t>
            </a:r>
            <a:r>
              <a:rPr lang="ko-KR" altLang="en-US" sz="1200" b="1" spc="-100" dirty="0">
                <a:latin typeface="+mj-ea"/>
              </a:rPr>
              <a:t>육아종합지원센터에서는 관내 영유아 부모에게 체계적이고 효과적인 </a:t>
            </a:r>
            <a:endParaRPr lang="en-US" altLang="ko-KR" sz="1200" b="1" spc="-100" dirty="0" smtClean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spc="-100" dirty="0" smtClean="0">
                <a:latin typeface="+mj-ea"/>
              </a:rPr>
              <a:t>부모교육 프로그램을 </a:t>
            </a:r>
            <a:r>
              <a:rPr lang="ko-KR" altLang="en-US" sz="1200" b="1" spc="-100" dirty="0">
                <a:latin typeface="+mj-ea"/>
              </a:rPr>
              <a:t>실시하여</a:t>
            </a:r>
            <a:r>
              <a:rPr lang="en-US" altLang="ko-KR" sz="1200" b="1" spc="-100" dirty="0">
                <a:latin typeface="+mj-ea"/>
              </a:rPr>
              <a:t> </a:t>
            </a:r>
            <a:r>
              <a:rPr lang="ko-KR" altLang="en-US" sz="1200" b="1" spc="-100" dirty="0">
                <a:latin typeface="+mj-ea"/>
              </a:rPr>
              <a:t>자녀양육에 대한 다양한 정보제공 및 부모역량강화를 </a:t>
            </a:r>
            <a:endParaRPr lang="en-US" altLang="ko-KR" sz="1200" b="1" spc="-100" dirty="0" smtClean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spc="-100" dirty="0" smtClean="0">
                <a:latin typeface="+mj-ea"/>
              </a:rPr>
              <a:t>위한 행복한 </a:t>
            </a:r>
            <a:r>
              <a:rPr lang="ko-KR" altLang="en-US" sz="1200" b="1" spc="-100" dirty="0">
                <a:latin typeface="+mj-ea"/>
              </a:rPr>
              <a:t>육아 실현에 기여하고자 찾아가는</a:t>
            </a:r>
            <a:r>
              <a:rPr lang="en-US" altLang="ko-KR" sz="1200" b="1" spc="-100" dirty="0">
                <a:latin typeface="+mj-ea"/>
              </a:rPr>
              <a:t> </a:t>
            </a:r>
            <a:r>
              <a:rPr lang="ko-KR" altLang="en-US" sz="1200" b="1" spc="-100" dirty="0">
                <a:latin typeface="+mj-ea"/>
              </a:rPr>
              <a:t>부모교육을 실시하오니 많은 </a:t>
            </a:r>
            <a:r>
              <a:rPr lang="ko-KR" altLang="en-US" sz="1200" b="1" spc="-100" dirty="0" smtClean="0">
                <a:latin typeface="+mj-ea"/>
              </a:rPr>
              <a:t>참여바랍니다</a:t>
            </a:r>
            <a:endParaRPr lang="en-US" altLang="ko-KR" sz="1200" b="1" spc="-100" dirty="0" smtClean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602020"/>
              </p:ext>
            </p:extLst>
          </p:nvPr>
        </p:nvGraphicFramePr>
        <p:xfrm>
          <a:off x="504814" y="5234796"/>
          <a:ext cx="5803626" cy="1431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6812">
                  <a:extLst>
                    <a:ext uri="{9D8B030D-6E8A-4147-A177-3AD203B41FA5}">
                      <a16:colId xmlns:a16="http://schemas.microsoft.com/office/drawing/2014/main" val="2544578776"/>
                    </a:ext>
                  </a:extLst>
                </a:gridCol>
                <a:gridCol w="2366648">
                  <a:extLst>
                    <a:ext uri="{9D8B030D-6E8A-4147-A177-3AD203B41FA5}">
                      <a16:colId xmlns:a16="http://schemas.microsoft.com/office/drawing/2014/main" val="208232011"/>
                    </a:ext>
                  </a:extLst>
                </a:gridCol>
                <a:gridCol w="870166">
                  <a:extLst>
                    <a:ext uri="{9D8B030D-6E8A-4147-A177-3AD203B41FA5}">
                      <a16:colId xmlns:a16="http://schemas.microsoft.com/office/drawing/2014/main" val="2267351832"/>
                    </a:ext>
                  </a:extLst>
                </a:gridCol>
              </a:tblGrid>
              <a:tr h="3163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교육 일시</a:t>
                      </a:r>
                      <a:endParaRPr lang="ko-KR" altLang="en-US" sz="1000" b="1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교육  주제</a:t>
                      </a:r>
                      <a:endParaRPr lang="ko-KR" altLang="en-US" sz="1000" b="1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강 사</a:t>
                      </a:r>
                      <a:endParaRPr lang="ko-KR" altLang="en-US" sz="1000" b="1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647239"/>
                  </a:ext>
                </a:extLst>
              </a:tr>
              <a:tr h="5370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</a:rPr>
                        <a:t>월  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</a:rPr>
                        <a:t>일 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</a:rPr>
                        <a:t>목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)   </a:t>
                      </a:r>
                      <a:r>
                        <a:rPr lang="en-US" altLang="ko-KR" sz="1400" b="1" dirty="0" smtClean="0"/>
                        <a:t>18</a:t>
                      </a:r>
                      <a:r>
                        <a:rPr lang="ko-KR" altLang="en-US" sz="1400" b="1" dirty="0" smtClean="0"/>
                        <a:t>시 </a:t>
                      </a:r>
                      <a:r>
                        <a:rPr lang="en-US" altLang="ko-KR" sz="1400" b="1" dirty="0" smtClean="0"/>
                        <a:t>~ 20</a:t>
                      </a:r>
                      <a:r>
                        <a:rPr lang="ko-KR" altLang="en-US" sz="1400" b="1" dirty="0" smtClean="0"/>
                        <a:t>시</a:t>
                      </a:r>
                      <a:endParaRPr lang="ko-KR" altLang="en-US" sz="1400" b="1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/>
                        <a:t>존중받는아이</a:t>
                      </a:r>
                      <a:r>
                        <a:rPr lang="en-US" altLang="ko-KR" sz="1200" b="1" dirty="0" smtClean="0"/>
                        <a:t>,  </a:t>
                      </a:r>
                      <a:r>
                        <a:rPr lang="ko-KR" altLang="en-US" sz="1200" b="1" dirty="0" smtClean="0"/>
                        <a:t>함께 크는 부모</a:t>
                      </a:r>
                      <a:r>
                        <a:rPr lang="en-US" altLang="ko-KR" sz="1200" b="1" dirty="0" smtClean="0"/>
                        <a:t/>
                      </a:r>
                      <a:br>
                        <a:rPr lang="en-US" altLang="ko-KR" sz="1200" b="1" dirty="0" smtClean="0"/>
                      </a:br>
                      <a:r>
                        <a:rPr lang="en-US" altLang="ko-KR" sz="12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자녀 권리 존중</a:t>
                      </a:r>
                      <a:r>
                        <a:rPr lang="en-US" altLang="ko-KR" sz="12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)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900" dirty="0" smtClean="0"/>
                    </a:p>
                    <a:p>
                      <a:pPr algn="ctr" latinLnBrk="1"/>
                      <a:r>
                        <a:rPr lang="ko-KR" altLang="en-US" sz="1300" dirty="0" smtClean="0"/>
                        <a:t>이영경</a:t>
                      </a:r>
                      <a:endParaRPr lang="en-US" altLang="ko-KR" sz="1300" dirty="0" smtClean="0"/>
                    </a:p>
                    <a:p>
                      <a:pPr algn="ctr" latinLnBrk="1"/>
                      <a:r>
                        <a:rPr lang="en-US" altLang="ko-KR" sz="1050" b="1" dirty="0" smtClean="0"/>
                        <a:t>(</a:t>
                      </a:r>
                      <a:r>
                        <a:rPr lang="ko-KR" altLang="en-US" sz="1050" b="1" dirty="0" smtClean="0"/>
                        <a:t>생태마을 </a:t>
                      </a:r>
                      <a:r>
                        <a:rPr lang="ko-KR" altLang="en-US" sz="1050" b="1" dirty="0" err="1" smtClean="0"/>
                        <a:t>아이연구소</a:t>
                      </a:r>
                      <a:r>
                        <a:rPr lang="ko-KR" altLang="en-US" sz="1050" b="1" dirty="0" smtClean="0"/>
                        <a:t> </a:t>
                      </a:r>
                      <a:endParaRPr lang="en-US" altLang="ko-KR" sz="1050" b="1" dirty="0" smtClean="0"/>
                    </a:p>
                    <a:p>
                      <a:pPr algn="ctr" latinLnBrk="1"/>
                      <a:r>
                        <a:rPr lang="ko-KR" altLang="en-US" sz="1050" b="1" dirty="0" smtClean="0"/>
                        <a:t>소장</a:t>
                      </a:r>
                      <a:r>
                        <a:rPr lang="en-US" altLang="ko-KR" sz="1050" b="1" dirty="0" smtClean="0"/>
                        <a:t>)</a:t>
                      </a:r>
                    </a:p>
                    <a:p>
                      <a:pPr algn="ctr" latinLnBrk="1"/>
                      <a:r>
                        <a:rPr lang="en-US" altLang="ko-KR" sz="1050" b="1" baseline="0" dirty="0" smtClean="0"/>
                        <a:t> </a:t>
                      </a:r>
                      <a:endParaRPr lang="ko-KR" altLang="en-US" sz="1050" b="1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14868"/>
                  </a:ext>
                </a:extLst>
              </a:tr>
              <a:tr h="5783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</a:rPr>
                        <a:t>월</a:t>
                      </a:r>
                      <a:r>
                        <a:rPr lang="ko-KR" altLang="en-US" sz="1400" b="1" dirty="0" smtClean="0"/>
                        <a:t> 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18</a:t>
                      </a:r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</a:rPr>
                        <a:t>일 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</a:rPr>
                        <a:t>목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)   </a:t>
                      </a:r>
                      <a:r>
                        <a:rPr lang="en-US" altLang="ko-KR" sz="1400" b="1" dirty="0" smtClean="0"/>
                        <a:t>18</a:t>
                      </a:r>
                      <a:r>
                        <a:rPr lang="ko-KR" altLang="en-US" sz="1400" b="1" dirty="0" smtClean="0"/>
                        <a:t>시 </a:t>
                      </a:r>
                      <a:r>
                        <a:rPr lang="en-US" altLang="ko-KR" sz="1400" b="1" dirty="0" smtClean="0"/>
                        <a:t>~ 20</a:t>
                      </a:r>
                      <a:r>
                        <a:rPr lang="ko-KR" altLang="en-US" sz="1400" b="1" dirty="0" smtClean="0"/>
                        <a:t>시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아동학대</a:t>
                      </a:r>
                      <a:r>
                        <a:rPr lang="en-US" altLang="ko-KR" sz="1200" b="1" dirty="0" smtClean="0"/>
                        <a:t>0%,  </a:t>
                      </a:r>
                      <a:r>
                        <a:rPr lang="ko-KR" altLang="en-US" sz="1200" b="1" dirty="0" smtClean="0"/>
                        <a:t>가족행복</a:t>
                      </a:r>
                      <a:r>
                        <a:rPr lang="en-US" altLang="ko-KR" sz="1200" b="1" dirty="0" smtClean="0"/>
                        <a:t>100%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아동학대 예방</a:t>
                      </a:r>
                      <a:r>
                        <a:rPr lang="en-US" altLang="ko-KR" sz="12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)</a:t>
                      </a:r>
                      <a:endParaRPr lang="ko-KR" altLang="en-US" sz="1200" b="1" dirty="0" smtClean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3430612"/>
                  </a:ext>
                </a:extLst>
              </a:tr>
            </a:tbl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42938" y="-139596"/>
            <a:ext cx="150106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463"/>
          </a:p>
        </p:txBody>
      </p:sp>
      <p:sp>
        <p:nvSpPr>
          <p:cNvPr id="9" name="TextBox 8"/>
          <p:cNvSpPr txBox="1"/>
          <p:nvPr/>
        </p:nvSpPr>
        <p:spPr>
          <a:xfrm>
            <a:off x="307865" y="2195217"/>
            <a:ext cx="61282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j-ea"/>
              </a:rPr>
              <a:t>* </a:t>
            </a:r>
            <a:r>
              <a:rPr lang="ko-KR" altLang="en-US" sz="1200" dirty="0" err="1" smtClean="0">
                <a:latin typeface="+mj-ea"/>
              </a:rPr>
              <a:t>교육일시</a:t>
            </a:r>
            <a:r>
              <a:rPr lang="ko-KR" altLang="en-US" sz="1200" dirty="0" smtClean="0">
                <a:latin typeface="+mj-ea"/>
              </a:rPr>
              <a:t> </a:t>
            </a:r>
            <a:r>
              <a:rPr lang="en-US" altLang="ko-KR" sz="1200" dirty="0">
                <a:latin typeface="+mj-ea"/>
              </a:rPr>
              <a:t>: 2023</a:t>
            </a:r>
            <a:r>
              <a:rPr lang="ko-KR" altLang="en-US" sz="1200" b="1" dirty="0">
                <a:latin typeface="+mj-ea"/>
              </a:rPr>
              <a:t>년 </a:t>
            </a:r>
            <a:r>
              <a:rPr lang="en-US" altLang="ko-KR" sz="1200" b="1" dirty="0">
                <a:latin typeface="+mj-ea"/>
              </a:rPr>
              <a:t>5</a:t>
            </a:r>
            <a:r>
              <a:rPr lang="ko-KR" altLang="en-US" sz="1200" b="1" dirty="0" smtClean="0">
                <a:latin typeface="+mj-ea"/>
              </a:rPr>
              <a:t>월  </a:t>
            </a:r>
            <a:r>
              <a:rPr lang="en-US" altLang="ko-KR" sz="1200" dirty="0">
                <a:latin typeface="+mj-ea"/>
              </a:rPr>
              <a:t>( </a:t>
            </a:r>
            <a:r>
              <a:rPr lang="ko-KR" altLang="en-US" sz="1200" dirty="0">
                <a:latin typeface="+mj-ea"/>
              </a:rPr>
              <a:t>자세한 일정은 </a:t>
            </a:r>
            <a:r>
              <a:rPr lang="ko-KR" altLang="en-US" sz="1200" dirty="0" err="1">
                <a:latin typeface="+mj-ea"/>
              </a:rPr>
              <a:t>아래일정표</a:t>
            </a:r>
            <a:r>
              <a:rPr lang="ko-KR" altLang="en-US" sz="1200" dirty="0">
                <a:latin typeface="+mj-ea"/>
              </a:rPr>
              <a:t> 참조</a:t>
            </a:r>
            <a:r>
              <a:rPr lang="en-US" altLang="ko-KR" sz="1200" dirty="0">
                <a:latin typeface="+mj-ea"/>
              </a:rPr>
              <a:t>)</a:t>
            </a:r>
            <a:br>
              <a:rPr lang="en-US" altLang="ko-KR" sz="1200" dirty="0">
                <a:latin typeface="+mj-ea"/>
              </a:rPr>
            </a:br>
            <a:r>
              <a:rPr lang="en-US" altLang="ko-KR" sz="1200" dirty="0">
                <a:latin typeface="+mj-ea"/>
              </a:rPr>
              <a:t>* </a:t>
            </a:r>
            <a:r>
              <a:rPr lang="ko-KR" altLang="en-US" sz="1200" dirty="0">
                <a:latin typeface="+mj-ea"/>
              </a:rPr>
              <a:t>교육장소 </a:t>
            </a:r>
            <a:r>
              <a:rPr lang="en-US" altLang="ko-KR" sz="1200" dirty="0">
                <a:latin typeface="+mj-ea"/>
              </a:rPr>
              <a:t>: </a:t>
            </a:r>
            <a:r>
              <a:rPr lang="ko-KR" altLang="en-US" sz="1200" dirty="0" smtClean="0">
                <a:latin typeface="+mj-ea"/>
              </a:rPr>
              <a:t>신청 </a:t>
            </a:r>
            <a:r>
              <a:rPr lang="ko-KR" altLang="en-US" sz="1200" dirty="0">
                <a:latin typeface="+mj-ea"/>
              </a:rPr>
              <a:t>확정된 </a:t>
            </a:r>
            <a:r>
              <a:rPr lang="ko-KR" altLang="en-US" sz="1200" dirty="0" err="1">
                <a:latin typeface="+mj-ea"/>
              </a:rPr>
              <a:t>어린이집</a:t>
            </a:r>
            <a:r>
              <a:rPr lang="ko-KR" altLang="en-US" sz="1200" dirty="0">
                <a:latin typeface="+mj-ea"/>
              </a:rPr>
              <a:t> 또는 유관기관 </a:t>
            </a:r>
            <a:r>
              <a:rPr lang="ko-KR" altLang="en-US" sz="1200" dirty="0" err="1">
                <a:latin typeface="+mj-ea"/>
              </a:rPr>
              <a:t>교육실</a:t>
            </a:r>
            <a:r>
              <a:rPr lang="ko-KR" altLang="en-US" sz="1200" dirty="0">
                <a:latin typeface="+mj-ea"/>
              </a:rPr>
              <a:t> </a:t>
            </a:r>
            <a:r>
              <a:rPr lang="en-US" altLang="ko-KR" sz="1200" dirty="0">
                <a:latin typeface="+mj-ea"/>
              </a:rPr>
              <a:t/>
            </a:r>
            <a:br>
              <a:rPr lang="en-US" altLang="ko-KR" sz="1200" dirty="0">
                <a:latin typeface="+mj-ea"/>
              </a:rPr>
            </a:br>
            <a:r>
              <a:rPr lang="en-US" altLang="ko-KR" sz="1200" dirty="0">
                <a:latin typeface="+mj-ea"/>
              </a:rPr>
              <a:t>* </a:t>
            </a:r>
            <a:r>
              <a:rPr lang="ko-KR" altLang="en-US" sz="1200" dirty="0">
                <a:latin typeface="+mj-ea"/>
              </a:rPr>
              <a:t>교육대상 </a:t>
            </a:r>
            <a:r>
              <a:rPr lang="en-US" altLang="ko-KR" sz="1200" spc="-100" dirty="0" smtClean="0">
                <a:latin typeface="+mj-ea"/>
              </a:rPr>
              <a:t>:  </a:t>
            </a:r>
            <a:r>
              <a:rPr lang="ko-KR" altLang="en-US" sz="1200" spc="-100" dirty="0" smtClean="0">
                <a:latin typeface="+mj-ea"/>
              </a:rPr>
              <a:t>관내 공통부모교육을 희망하는 </a:t>
            </a:r>
            <a:r>
              <a:rPr lang="ko-KR" altLang="en-US" sz="1200" spc="-100" dirty="0" err="1" smtClean="0">
                <a:latin typeface="+mj-ea"/>
              </a:rPr>
              <a:t>어린이집</a:t>
            </a:r>
            <a:r>
              <a:rPr lang="ko-KR" altLang="en-US" sz="1200" spc="-100" dirty="0" smtClean="0">
                <a:latin typeface="+mj-ea"/>
              </a:rPr>
              <a:t>  부모 및 양육자 </a:t>
            </a:r>
            <a:r>
              <a:rPr lang="en-US" altLang="ko-KR" sz="1200" spc="-100" dirty="0" smtClean="0">
                <a:solidFill>
                  <a:srgbClr val="FF0000"/>
                </a:solidFill>
                <a:latin typeface="+mj-ea"/>
              </a:rPr>
              <a:t>10</a:t>
            </a:r>
            <a:r>
              <a:rPr lang="ko-KR" altLang="en-US" sz="1200" spc="-100" dirty="0" smtClean="0">
                <a:solidFill>
                  <a:srgbClr val="FF0000"/>
                </a:solidFill>
                <a:latin typeface="+mj-ea"/>
              </a:rPr>
              <a:t>명 이상 단체 </a:t>
            </a:r>
            <a:r>
              <a:rPr lang="en-US" altLang="ko-KR" sz="1200" dirty="0">
                <a:latin typeface="+mj-ea"/>
              </a:rPr>
              <a:t/>
            </a:r>
            <a:br>
              <a:rPr lang="en-US" altLang="ko-KR" sz="1200" dirty="0">
                <a:latin typeface="+mj-ea"/>
              </a:rPr>
            </a:br>
            <a:r>
              <a:rPr lang="en-US" altLang="ko-KR" sz="1200" dirty="0">
                <a:latin typeface="+mj-ea"/>
              </a:rPr>
              <a:t>* </a:t>
            </a:r>
            <a:r>
              <a:rPr lang="ko-KR" altLang="en-US" sz="1200" dirty="0" err="1">
                <a:latin typeface="+mj-ea"/>
              </a:rPr>
              <a:t>교육주제</a:t>
            </a:r>
            <a:r>
              <a:rPr lang="ko-KR" altLang="en-US" sz="1200" dirty="0">
                <a:latin typeface="+mj-ea"/>
              </a:rPr>
              <a:t> </a:t>
            </a:r>
            <a:r>
              <a:rPr lang="en-US" altLang="ko-KR" sz="1200" dirty="0">
                <a:latin typeface="+mj-ea"/>
              </a:rPr>
              <a:t>: </a:t>
            </a:r>
            <a:r>
              <a:rPr lang="en-US" altLang="ko-KR" sz="1200" dirty="0" smtClean="0">
                <a:latin typeface="+mj-ea"/>
              </a:rPr>
              <a:t> </a:t>
            </a:r>
            <a:r>
              <a:rPr lang="en-US" altLang="ko-KR" sz="1200" b="1" dirty="0" smtClean="0">
                <a:solidFill>
                  <a:srgbClr val="0070C0"/>
                </a:solidFill>
                <a:latin typeface="+mj-ea"/>
              </a:rPr>
              <a:t>”</a:t>
            </a:r>
            <a:r>
              <a:rPr lang="ko-KR" altLang="en-US" sz="1200" b="1" dirty="0" smtClean="0">
                <a:solidFill>
                  <a:srgbClr val="0070C0"/>
                </a:solidFill>
                <a:latin typeface="+mj-ea"/>
              </a:rPr>
              <a:t>아동학대</a:t>
            </a:r>
            <a:r>
              <a:rPr lang="en-US" altLang="ko-KR" sz="1200" b="1" dirty="0" smtClean="0">
                <a:solidFill>
                  <a:srgbClr val="0070C0"/>
                </a:solidFill>
                <a:latin typeface="+mj-ea"/>
              </a:rPr>
              <a:t>0%, </a:t>
            </a:r>
            <a:r>
              <a:rPr lang="ko-KR" altLang="en-US" sz="1200" b="1" dirty="0" smtClean="0">
                <a:solidFill>
                  <a:srgbClr val="0070C0"/>
                </a:solidFill>
                <a:latin typeface="+mj-ea"/>
              </a:rPr>
              <a:t>가족행복 </a:t>
            </a:r>
            <a:r>
              <a:rPr lang="en-US" altLang="ko-KR" sz="1200" b="1" dirty="0" smtClean="0">
                <a:solidFill>
                  <a:srgbClr val="0070C0"/>
                </a:solidFill>
                <a:latin typeface="+mj-ea"/>
              </a:rPr>
              <a:t>100% “ </a:t>
            </a:r>
            <a:r>
              <a:rPr lang="en-US" altLang="ko-KR" sz="1200" dirty="0" smtClean="0">
                <a:latin typeface="+mj-ea"/>
              </a:rPr>
              <a:t>, </a:t>
            </a:r>
            <a:r>
              <a:rPr lang="en-US" altLang="ko-KR" sz="1200" b="1" dirty="0" smtClean="0">
                <a:solidFill>
                  <a:srgbClr val="0070C0"/>
                </a:solidFill>
                <a:latin typeface="+mj-ea"/>
              </a:rPr>
              <a:t>“ 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+mj-ea"/>
              </a:rPr>
              <a:t>존중받는아이</a:t>
            </a:r>
            <a:r>
              <a:rPr lang="en-US" altLang="ko-KR" sz="1200" b="1" dirty="0" smtClean="0">
                <a:solidFill>
                  <a:srgbClr val="0070C0"/>
                </a:solidFill>
                <a:latin typeface="+mj-ea"/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  <a:latin typeface="+mj-ea"/>
              </a:rPr>
              <a:t>함께 크는 부모 </a:t>
            </a:r>
            <a:r>
              <a:rPr lang="en-US" altLang="ko-KR" sz="1200" b="1" dirty="0" smtClean="0">
                <a:solidFill>
                  <a:srgbClr val="0070C0"/>
                </a:solidFill>
                <a:latin typeface="+mj-ea"/>
              </a:rPr>
              <a:t>“ </a:t>
            </a:r>
            <a:r>
              <a:rPr lang="en-US" altLang="ko-KR" sz="12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lang="en-US" altLang="ko-KR" sz="1200" dirty="0"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en-US" altLang="ko-KR" sz="1200" dirty="0">
                <a:latin typeface="+mn-ea"/>
              </a:rPr>
              <a:t>* </a:t>
            </a:r>
            <a:r>
              <a:rPr lang="ko-KR" altLang="en-US" sz="1200" dirty="0">
                <a:latin typeface="+mn-ea"/>
              </a:rPr>
              <a:t>신청방법 </a:t>
            </a:r>
            <a:r>
              <a:rPr lang="en-US" altLang="ko-KR" sz="1200" dirty="0" smtClean="0">
                <a:latin typeface="+mn-ea"/>
              </a:rPr>
              <a:t>:  </a:t>
            </a:r>
            <a:r>
              <a:rPr lang="ko-KR" altLang="en-US" sz="1200" spc="-100" dirty="0" smtClean="0"/>
              <a:t>진주시통합예약시스템  </a:t>
            </a:r>
            <a:r>
              <a:rPr lang="en-US" altLang="ko-KR" sz="1200" spc="-100" dirty="0" smtClean="0"/>
              <a:t>(</a:t>
            </a:r>
            <a:r>
              <a:rPr lang="en-US" altLang="ko-KR" sz="1200" u="sng" spc="-100" dirty="0" smtClean="0">
                <a:hlinkClick r:id="rId2"/>
              </a:rPr>
              <a:t>https://www.jinju.go.kr/yeyak/08870/08882/08970.web</a:t>
            </a:r>
            <a:r>
              <a:rPr lang="ko-KR" altLang="en-US" sz="1200" spc="-100" dirty="0" smtClean="0"/>
              <a:t> </a:t>
            </a:r>
            <a:r>
              <a:rPr lang="en-US" altLang="ko-KR" sz="1200" spc="-100" dirty="0" smtClean="0"/>
              <a:t>)   </a:t>
            </a:r>
            <a:r>
              <a:rPr lang="ko-KR" altLang="en-US" sz="1200" spc="-100" dirty="0" smtClean="0"/>
              <a:t>⇨                                          </a:t>
            </a:r>
            <a:endParaRPr lang="en-US" altLang="ko-KR" sz="1200" spc="-100" dirty="0" smtClean="0"/>
          </a:p>
          <a:p>
            <a:pPr>
              <a:lnSpc>
                <a:spcPct val="150000"/>
              </a:lnSpc>
            </a:pPr>
            <a:r>
              <a:rPr lang="ko-KR" altLang="en-US" sz="1200" spc="-100" dirty="0"/>
              <a:t> </a:t>
            </a:r>
            <a:r>
              <a:rPr lang="ko-KR" altLang="en-US" sz="1200" spc="-100" dirty="0" smtClean="0"/>
              <a:t>                                               본인인증     </a:t>
            </a:r>
            <a:r>
              <a:rPr lang="ko-KR" altLang="en-US" sz="1200" spc="-100" dirty="0"/>
              <a:t>⇨  </a:t>
            </a:r>
            <a:r>
              <a:rPr lang="ko-KR" altLang="en-US" sz="1200" spc="-100" dirty="0" err="1" smtClean="0"/>
              <a:t>교육강좌</a:t>
            </a:r>
            <a:r>
              <a:rPr lang="ko-KR" altLang="en-US" sz="1200" spc="-100" dirty="0" smtClean="0"/>
              <a:t> </a:t>
            </a:r>
            <a:r>
              <a:rPr lang="ko-KR" altLang="en-US" sz="1200" spc="-100" dirty="0"/>
              <a:t>“육아종합지원센터” ⇨ </a:t>
            </a:r>
            <a:r>
              <a:rPr lang="ko-KR" altLang="en-US" sz="1200" spc="-100" dirty="0" err="1"/>
              <a:t>가정양육</a:t>
            </a:r>
            <a:r>
              <a:rPr lang="ko-KR" altLang="en-US" sz="1200" spc="-100" dirty="0"/>
              <a:t> 지원프로그램 </a:t>
            </a:r>
            <a:endParaRPr lang="en-US" altLang="ko-KR" sz="1200" spc="-100" dirty="0" smtClean="0"/>
          </a:p>
          <a:p>
            <a:pPr>
              <a:lnSpc>
                <a:spcPct val="150000"/>
              </a:lnSpc>
            </a:pPr>
            <a:r>
              <a:rPr lang="en-US" altLang="ko-KR" sz="1200" spc="-100" dirty="0"/>
              <a:t> </a:t>
            </a:r>
            <a:r>
              <a:rPr lang="en-US" altLang="ko-KR" sz="1200" spc="-100" dirty="0" smtClean="0"/>
              <a:t>                                                </a:t>
            </a:r>
            <a:r>
              <a:rPr lang="ko-KR" altLang="en-US" sz="1200" spc="-100" dirty="0" smtClean="0"/>
              <a:t>⇨ </a:t>
            </a:r>
            <a:r>
              <a:rPr lang="ko-KR" altLang="en-US" sz="1200" spc="-100" dirty="0"/>
              <a:t>“</a:t>
            </a:r>
            <a:r>
              <a:rPr lang="ko-KR" altLang="en-US" sz="1200" spc="-100" dirty="0" err="1"/>
              <a:t>교육명</a:t>
            </a:r>
            <a:r>
              <a:rPr lang="ko-KR" altLang="en-US" sz="1200" spc="-100" dirty="0"/>
              <a:t>” ⇨ 신청하기 ⇨ 확인 </a:t>
            </a:r>
            <a:r>
              <a:rPr lang="ko-KR" altLang="en-US" sz="1200" spc="-100" dirty="0" err="1" smtClean="0"/>
              <a:t>문자자동</a:t>
            </a:r>
            <a:r>
              <a:rPr lang="ko-KR" altLang="en-US" sz="1200" spc="-100" dirty="0" smtClean="0"/>
              <a:t> </a:t>
            </a:r>
            <a:r>
              <a:rPr lang="ko-KR" altLang="en-US" sz="1200" spc="-100" dirty="0"/>
              <a:t>전송됨</a:t>
            </a:r>
            <a:r>
              <a:rPr lang="en-US" altLang="ko-KR" sz="1200" spc="-100" dirty="0"/>
              <a:t/>
            </a:r>
            <a:br>
              <a:rPr lang="en-US" altLang="ko-KR" sz="1200" spc="-100" dirty="0"/>
            </a:br>
            <a:r>
              <a:rPr lang="en-US" altLang="ko-KR" sz="1200" dirty="0"/>
              <a:t>* </a:t>
            </a:r>
            <a:r>
              <a:rPr lang="ko-KR" altLang="en-US" sz="1200" dirty="0"/>
              <a:t>신청 기간 </a:t>
            </a:r>
            <a:r>
              <a:rPr lang="en-US" altLang="ko-KR" sz="1200" dirty="0"/>
              <a:t>: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  </a:t>
            </a:r>
            <a:r>
              <a:rPr lang="en-US" altLang="ko-KR" sz="1200" dirty="0">
                <a:solidFill>
                  <a:srgbClr val="FF0000"/>
                </a:solidFill>
              </a:rPr>
              <a:t>2023. </a:t>
            </a:r>
            <a:r>
              <a:rPr lang="en-US" altLang="ko-KR" sz="1200" dirty="0" smtClean="0">
                <a:solidFill>
                  <a:srgbClr val="FF0000"/>
                </a:solidFill>
              </a:rPr>
              <a:t>4.27.(</a:t>
            </a:r>
            <a:r>
              <a:rPr lang="ko-KR" altLang="en-US" sz="1200" dirty="0">
                <a:solidFill>
                  <a:srgbClr val="FF0000"/>
                </a:solidFill>
              </a:rPr>
              <a:t>목</a:t>
            </a:r>
            <a:r>
              <a:rPr lang="en-US" altLang="ko-KR" sz="1200" dirty="0" smtClean="0">
                <a:solidFill>
                  <a:srgbClr val="FF0000"/>
                </a:solidFill>
              </a:rPr>
              <a:t>) </a:t>
            </a:r>
            <a:r>
              <a:rPr lang="en-US" altLang="ko-KR" sz="1200" dirty="0">
                <a:solidFill>
                  <a:srgbClr val="FF0000"/>
                </a:solidFill>
              </a:rPr>
              <a:t>10:00  ~</a:t>
            </a:r>
            <a:r>
              <a:rPr lang="en-US" altLang="ko-KR" sz="1200" dirty="0"/>
              <a:t> </a:t>
            </a:r>
            <a:r>
              <a:rPr lang="ko-KR" altLang="en-US" sz="1200" dirty="0" smtClean="0">
                <a:solidFill>
                  <a:srgbClr val="FF0000"/>
                </a:solidFill>
              </a:rPr>
              <a:t>선착순 마</a:t>
            </a:r>
            <a:r>
              <a:rPr lang="ko-KR" altLang="en-US" sz="1200" dirty="0">
                <a:solidFill>
                  <a:srgbClr val="FF0000"/>
                </a:solidFill>
              </a:rPr>
              <a:t>감</a:t>
            </a:r>
            <a:r>
              <a:rPr lang="en-US" altLang="ko-KR" sz="1200" b="1" dirty="0"/>
              <a:t/>
            </a:r>
            <a:br>
              <a:rPr lang="en-US" altLang="ko-KR" sz="1200" b="1" dirty="0"/>
            </a:br>
            <a:r>
              <a:rPr lang="en-US" altLang="ko-KR" sz="1200" dirty="0"/>
              <a:t>* </a:t>
            </a:r>
            <a:r>
              <a:rPr lang="ko-KR" altLang="en-US" sz="1200" dirty="0" smtClean="0"/>
              <a:t>문         의  </a:t>
            </a:r>
            <a:r>
              <a:rPr lang="en-US" altLang="ko-KR" sz="1200" dirty="0"/>
              <a:t>:  </a:t>
            </a:r>
            <a:r>
              <a:rPr lang="ko-KR" altLang="en-US" sz="1200" dirty="0"/>
              <a:t>공통부모교육 담당자 </a:t>
            </a:r>
            <a:r>
              <a:rPr lang="en-US" altLang="ko-KR" sz="1200" b="1" dirty="0"/>
              <a:t>(</a:t>
            </a:r>
            <a:r>
              <a:rPr lang="ko-KR" altLang="en-US" sz="1200" b="1" dirty="0"/>
              <a:t>  </a:t>
            </a:r>
            <a:r>
              <a:rPr lang="en-US" altLang="ko-KR" sz="1200" b="1" dirty="0"/>
              <a:t>055-749-3624 )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480626" y="7018907"/>
            <a:ext cx="5985431" cy="2018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600"/>
              </a:lnSpc>
            </a:pPr>
            <a:r>
              <a:rPr lang="en-US" altLang="ko-KR" sz="1100" dirty="0" smtClean="0">
                <a:latin typeface="맑은 고딕" panose="020B0503020000020004" pitchFamily="50" charset="-127"/>
              </a:rPr>
              <a:t>1. 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본 교육은 </a:t>
            </a:r>
            <a:r>
              <a:rPr lang="ko-KR" altLang="en-US" sz="1100" dirty="0" err="1" smtClean="0">
                <a:latin typeface="맑은 고딕" panose="020B0503020000020004" pitchFamily="50" charset="-127"/>
              </a:rPr>
              <a:t>대면교육입니다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/>
            </a:r>
            <a:br>
              <a:rPr lang="en-US" altLang="ko-KR" sz="1100" dirty="0" smtClean="0">
                <a:latin typeface="맑은 고딕" panose="020B0503020000020004" pitchFamily="50" charset="-127"/>
              </a:rPr>
            </a:br>
            <a:r>
              <a:rPr lang="en-US" altLang="ko-KR" sz="1100" dirty="0" smtClean="0">
                <a:latin typeface="맑은 고딕" panose="020B0503020000020004" pitchFamily="50" charset="-127"/>
              </a:rPr>
              <a:t>2. 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교육비는 무료로 진행됩니다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/>
            </a:r>
            <a:br>
              <a:rPr lang="en-US" altLang="ko-KR" sz="1100" dirty="0" smtClean="0">
                <a:latin typeface="맑은 고딕" panose="020B0503020000020004" pitchFamily="50" charset="-127"/>
              </a:rPr>
            </a:br>
            <a:r>
              <a:rPr lang="en-US" altLang="ko-KR" sz="1100" dirty="0" smtClean="0">
                <a:latin typeface="맑은 고딕" panose="020B0503020000020004" pitchFamily="50" charset="-127"/>
              </a:rPr>
              <a:t>3. 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어린이집에서는  강의 듣기 좋은  대형으로 책상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>(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의자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>) 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배열 해 주세요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>.                         </a:t>
            </a:r>
            <a:r>
              <a:rPr lang="en-US" altLang="ko-KR" sz="11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/>
            </a:r>
            <a:br>
              <a:rPr lang="en-US" altLang="ko-KR" sz="11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</a:br>
            <a:r>
              <a:rPr lang="en-US" altLang="ko-KR" sz="11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   ( </a:t>
            </a:r>
            <a:r>
              <a:rPr lang="ko-KR" altLang="en-US" sz="11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노트북</a:t>
            </a:r>
            <a:r>
              <a:rPr lang="en-US" altLang="ko-KR" sz="11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빔 프로젝터</a:t>
            </a:r>
            <a:r>
              <a:rPr lang="en-US" altLang="ko-KR" sz="11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포인터</a:t>
            </a:r>
            <a:r>
              <a:rPr lang="en-US" altLang="ko-KR" sz="11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필요시 스피커와 마이크까지 준비해주세요 </a:t>
            </a:r>
            <a:r>
              <a:rPr lang="en-US" altLang="ko-KR" sz="11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)</a:t>
            </a:r>
            <a:br>
              <a:rPr lang="en-US" altLang="ko-KR" sz="11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</a:br>
            <a:r>
              <a:rPr lang="en-US" altLang="ko-KR" sz="11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   ( </a:t>
            </a:r>
            <a:r>
              <a:rPr lang="ko-KR" altLang="en-US" sz="11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교육종료 후 다음날까지 </a:t>
            </a:r>
            <a:r>
              <a:rPr lang="ko-KR" altLang="en-US" sz="1100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교육 참석 사진</a:t>
            </a:r>
            <a:r>
              <a:rPr lang="en-US" altLang="ko-KR" sz="1100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4</a:t>
            </a:r>
            <a:r>
              <a:rPr lang="ko-KR" altLang="en-US" sz="1100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매를 </a:t>
            </a:r>
            <a:r>
              <a:rPr lang="ko-KR" altLang="en-US" sz="11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담당자에게 보내주시기 바랍니다</a:t>
            </a:r>
            <a:r>
              <a:rPr lang="en-US" altLang="ko-KR" sz="11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)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/>
            </a:r>
            <a:br>
              <a:rPr lang="en-US" altLang="ko-KR" sz="1100" dirty="0" smtClean="0">
                <a:latin typeface="맑은 고딕" panose="020B0503020000020004" pitchFamily="50" charset="-127"/>
              </a:rPr>
            </a:br>
            <a:r>
              <a:rPr lang="en-US" altLang="ko-KR" sz="1100" dirty="0" smtClean="0">
                <a:latin typeface="맑은 고딕" panose="020B0503020000020004" pitchFamily="50" charset="-127"/>
              </a:rPr>
              <a:t>4. 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센터에서 교재 외 필요한것들은 지원합니다 </a:t>
            </a:r>
            <a:r>
              <a:rPr lang="en-US" altLang="ko-KR" sz="1100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100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가능한 수업 중에는 음식을 먹지 않도록 합니다</a:t>
            </a:r>
            <a:r>
              <a:rPr lang="en-US" altLang="ko-KR" sz="1100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)</a:t>
            </a:r>
            <a:r>
              <a:rPr lang="ko-KR" altLang="en-US" sz="1100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100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/>
            </a:r>
            <a:br>
              <a:rPr lang="en-US" altLang="ko-KR" sz="1100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</a:br>
            <a:r>
              <a:rPr lang="en-US" altLang="ko-KR" sz="1100" dirty="0" smtClean="0">
                <a:latin typeface="맑은 고딕" panose="020B0503020000020004" pitchFamily="50" charset="-127"/>
              </a:rPr>
              <a:t>5. 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원활한 교육 진행을 위해 자녀 동반은 불가합니다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/>
            </a:r>
            <a:br>
              <a:rPr lang="en-US" altLang="ko-KR" sz="1100" dirty="0" smtClean="0">
                <a:latin typeface="맑은 고딕" panose="020B0503020000020004" pitchFamily="50" charset="-127"/>
              </a:rPr>
            </a:br>
            <a:r>
              <a:rPr lang="en-US" altLang="ko-KR" sz="1100" dirty="0" smtClean="0">
                <a:latin typeface="맑은 고딕" panose="020B0503020000020004" pitchFamily="50" charset="-127"/>
              </a:rPr>
              <a:t>6. 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교육 </a:t>
            </a:r>
            <a:r>
              <a:rPr lang="ko-KR" altLang="en-US" sz="1100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시작 시간과  소요시간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을 지켜주시기 바랍니다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/>
            </a:r>
            <a:br>
              <a:rPr lang="en-US" altLang="ko-KR" sz="1100" dirty="0" smtClean="0">
                <a:latin typeface="맑은 고딕" panose="020B0503020000020004" pitchFamily="50" charset="-127"/>
              </a:rPr>
            </a:br>
            <a:r>
              <a:rPr lang="en-US" altLang="ko-KR" sz="1100" dirty="0" smtClean="0">
                <a:latin typeface="맑은 고딕" panose="020B0503020000020004" pitchFamily="50" charset="-127"/>
              </a:rPr>
              <a:t>7. </a:t>
            </a:r>
            <a:r>
              <a:rPr lang="ko-KR" altLang="en-US" sz="1100" dirty="0" err="1" smtClean="0">
                <a:latin typeface="맑은 고딕" panose="020B0503020000020004" pitchFamily="50" charset="-127"/>
              </a:rPr>
              <a:t>감염병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 예방을 위해 안전한 진행을  부탁 드립니다</a:t>
            </a:r>
            <a:endParaRPr lang="ko-KR" altLang="en-US" sz="1100" dirty="0"/>
          </a:p>
        </p:txBody>
      </p:sp>
      <p:sp>
        <p:nvSpPr>
          <p:cNvPr id="10" name="한쪽 모서리가 잘린 사각형 9"/>
          <p:cNvSpPr/>
          <p:nvPr/>
        </p:nvSpPr>
        <p:spPr>
          <a:xfrm>
            <a:off x="491977" y="6798629"/>
            <a:ext cx="1923321" cy="220278"/>
          </a:xfrm>
          <a:prstGeom prst="snip1Rect">
            <a:avLst>
              <a:gd name="adj" fmla="val 50000"/>
            </a:avLst>
          </a:prstGeom>
          <a:gradFill>
            <a:gsLst>
              <a:gs pos="100000">
                <a:srgbClr val="F7BE82">
                  <a:alpha val="50000"/>
                </a:srgbClr>
              </a:gs>
              <a:gs pos="100000">
                <a:schemeClr val="accent2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200" b="1" dirty="0" smtClean="0"/>
              <a:t>신청어린이집  유의사항</a:t>
            </a:r>
            <a:endParaRPr lang="ko-KR" altLang="en-US" sz="1200" b="1" dirty="0"/>
          </a:p>
        </p:txBody>
      </p:sp>
      <p:sp>
        <p:nvSpPr>
          <p:cNvPr id="13" name="한쪽 모서리가 잘린 사각형 12"/>
          <p:cNvSpPr/>
          <p:nvPr/>
        </p:nvSpPr>
        <p:spPr>
          <a:xfrm>
            <a:off x="347197" y="4882434"/>
            <a:ext cx="2417743" cy="233105"/>
          </a:xfrm>
          <a:prstGeom prst="snip1Rect">
            <a:avLst>
              <a:gd name="adj" fmla="val 50000"/>
            </a:avLst>
          </a:prstGeom>
          <a:gradFill>
            <a:gsLst>
              <a:gs pos="0">
                <a:srgbClr val="F7BB7C">
                  <a:alpha val="50000"/>
                </a:srgbClr>
              </a:gs>
              <a:gs pos="100000">
                <a:srgbClr val="F7BB7C"/>
              </a:gs>
              <a:gs pos="100000">
                <a:schemeClr val="accent2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 dirty="0"/>
              <a:t>5</a:t>
            </a:r>
            <a:r>
              <a:rPr lang="ko-KR" altLang="en-US" sz="1200" b="1" dirty="0" smtClean="0"/>
              <a:t>월    찾아가는 부모교육 일정</a:t>
            </a:r>
            <a:endParaRPr lang="ko-KR" altLang="en-US" sz="1200" b="1" dirty="0"/>
          </a:p>
        </p:txBody>
      </p:sp>
      <p:pic>
        <p:nvPicPr>
          <p:cNvPr id="14" name="_x336125376" descr="EMB00016e00468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8" b="21098"/>
          <a:stretch/>
        </p:blipFill>
        <p:spPr bwMode="auto">
          <a:xfrm>
            <a:off x="2152813" y="9036996"/>
            <a:ext cx="2623724" cy="55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47329" y="591699"/>
            <a:ext cx="44511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공통부모교육 </a:t>
            </a:r>
            <a:r>
              <a:rPr lang="en-US" altLang="ko-KR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[</a:t>
            </a:r>
            <a:r>
              <a:rPr lang="ko-KR" altLang="en-US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찾아가는 부모교육</a:t>
            </a:r>
            <a:r>
              <a:rPr lang="en-US" altLang="ko-KR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  <a:endParaRPr lang="ko-KR" altLang="en-US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726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419</TotalTime>
  <Words>314</Words>
  <Application>Microsoft Office PowerPoint</Application>
  <PresentationFormat>A4 용지(210x297mm)</PresentationFormat>
  <Paragraphs>23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HY헤드라인M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55</cp:revision>
  <cp:lastPrinted>2023-04-18T04:47:19Z</cp:lastPrinted>
  <dcterms:created xsi:type="dcterms:W3CDTF">2023-02-15T05:03:23Z</dcterms:created>
  <dcterms:modified xsi:type="dcterms:W3CDTF">2023-04-18T04:47:37Z</dcterms:modified>
</cp:coreProperties>
</file>