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B8"/>
    <a:srgbClr val="F7BE82"/>
    <a:srgbClr val="F7BB7C"/>
    <a:srgbClr val="F08411"/>
    <a:srgbClr val="B8D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31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239F0-0B18-4B39-85B4-C70C36418619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9D40-5A6E-42E5-A406-AC0A3ECBCE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93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88550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14350" y="678180"/>
            <a:ext cx="2426970" cy="140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137" y="512728"/>
            <a:ext cx="1477963" cy="5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42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7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09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8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4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4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AAB5-1869-4EF5-8CEC-2ECE664CE5DF}" type="datetimeFigureOut">
              <a:rPr lang="ko-KR" altLang="en-US" smtClean="0"/>
              <a:t>2024-04-12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nju.go.kr/yeyak/08870/08882/08970.web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38" y="-13959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63"/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494686" y="6940314"/>
            <a:ext cx="5985431" cy="2018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600"/>
              </a:lnSpc>
            </a:pPr>
            <a:endParaRPr lang="ko-KR" altLang="en-US" sz="1100" dirty="0"/>
          </a:p>
        </p:txBody>
      </p:sp>
      <p:pic>
        <p:nvPicPr>
          <p:cNvPr id="14" name="_x336125376" descr="EMB00016e00468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21098"/>
          <a:stretch/>
        </p:blipFill>
        <p:spPr bwMode="auto">
          <a:xfrm>
            <a:off x="2045368" y="8637667"/>
            <a:ext cx="3128211" cy="57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480887" y="1189611"/>
            <a:ext cx="589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466017" y="1088703"/>
            <a:ext cx="6000040" cy="5509179"/>
          </a:xfrm>
        </p:spPr>
        <p:txBody>
          <a:bodyPr anchor="ctr"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US" altLang="ko-KR" sz="31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ko-KR" altLang="en-US" sz="31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월 부모자녀 체험활동 신청안내</a:t>
            </a:r>
            <a:r>
              <a:rPr lang="en-US" altLang="ko-KR" sz="1600" dirty="0" smtClean="0">
                <a:latin typeface="Arial Rounded MT Bold" panose="020F0704030504030204" pitchFamily="34" charset="0"/>
              </a:rPr>
              <a:t/>
            </a:r>
            <a:br>
              <a:rPr lang="en-US" altLang="ko-KR" sz="1600" dirty="0" smtClean="0">
                <a:latin typeface="Arial Rounded MT Bold" panose="020F0704030504030204" pitchFamily="34" charset="0"/>
              </a:rPr>
            </a:br>
            <a:r>
              <a:rPr lang="ko-KR" altLang="en-US" sz="1600" dirty="0" smtClean="0">
                <a:latin typeface="Wide Latin" panose="020A0A07050505020404" pitchFamily="18" charset="0"/>
              </a:rPr>
              <a:t>                              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육아종합지원센터에서는 영유아가정의 부모와 자녀가 서로에 대한 신뢰감을 가지고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긍정의 가족으로 발전해 나가도록 부모자녀 체험활동을 진행하고자 합니다</a:t>
            </a:r>
            <a:r>
              <a:rPr lang="en-US" altLang="ko-KR" sz="1200" dirty="0" smtClean="0">
                <a:latin typeface="Wide Latin" panose="020A0A07050505020404" pitchFamily="18" charset="0"/>
              </a:rPr>
              <a:t>. 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많은 관심과 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참여신청</a:t>
            </a:r>
            <a:r>
              <a:rPr lang="en-US" altLang="ko-KR" sz="1200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바랍니다 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>*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교육일시</a:t>
            </a:r>
            <a:r>
              <a:rPr lang="ko-KR" altLang="en-US" sz="1200" dirty="0" smtClean="0">
                <a:latin typeface="Wide Latin" panose="020A0A07050505020404" pitchFamily="18" charset="0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>: </a:t>
            </a:r>
            <a:r>
              <a:rPr lang="en-US" altLang="ko-KR" sz="1200" b="1" dirty="0">
                <a:solidFill>
                  <a:srgbClr val="FF0000"/>
                </a:solidFill>
                <a:latin typeface="Wide Latin" panose="020A0A07050505020404" pitchFamily="18" charset="0"/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4</a:t>
            </a:r>
            <a:r>
              <a:rPr lang="ko-KR" altLang="en-US" sz="1200" b="1" dirty="0">
                <a:solidFill>
                  <a:srgbClr val="FF0000"/>
                </a:solidFill>
                <a:latin typeface="+mn-ea"/>
              </a:rPr>
              <a:t>월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19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일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rgbClr val="FF0000"/>
                </a:solidFill>
                <a:latin typeface="+mn-ea"/>
              </a:rPr>
              <a:t>금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) 16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시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30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분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~ 18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시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rgbClr val="FF0000"/>
                </a:solidFill>
                <a:latin typeface="+mn-ea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>* </a:t>
            </a:r>
            <a:r>
              <a:rPr lang="ko-KR" altLang="en-US" sz="1200" dirty="0">
                <a:latin typeface="Wide Latin" panose="020A0A07050505020404" pitchFamily="18" charset="0"/>
              </a:rPr>
              <a:t>교육장소 </a:t>
            </a:r>
            <a:r>
              <a:rPr lang="en-US" altLang="ko-KR" sz="1200" dirty="0">
                <a:latin typeface="Wide Latin" panose="020A0A07050505020404" pitchFamily="18" charset="0"/>
              </a:rPr>
              <a:t>:</a:t>
            </a:r>
            <a:r>
              <a:rPr lang="ko-KR" altLang="en-US" sz="1200" dirty="0">
                <a:latin typeface="+mn-ea"/>
              </a:rPr>
              <a:t>  진주시 육아종합지원센터 </a:t>
            </a:r>
            <a:r>
              <a:rPr lang="en-US" altLang="ko-KR" sz="1200" dirty="0">
                <a:latin typeface="+mn-ea"/>
              </a:rPr>
              <a:t>3</a:t>
            </a:r>
            <a:r>
              <a:rPr lang="ko-KR" altLang="en-US" sz="1200" dirty="0">
                <a:latin typeface="+mn-ea"/>
              </a:rPr>
              <a:t>층 </a:t>
            </a:r>
            <a:r>
              <a:rPr lang="ko-KR" altLang="en-US" sz="1200" dirty="0" err="1">
                <a:latin typeface="+mn-ea"/>
              </a:rPr>
              <a:t>교육실</a:t>
            </a:r>
            <a:r>
              <a:rPr lang="en-US" altLang="ko-KR" sz="1200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solidFill>
                  <a:srgbClr val="FF0000"/>
                </a:solidFill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교육대상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체험활동에 참여하고자하는 </a:t>
            </a:r>
            <a:r>
              <a:rPr lang="en-US" altLang="ko-KR" sz="1300" b="1" dirty="0" smtClean="0">
                <a:solidFill>
                  <a:srgbClr val="0069B8"/>
                </a:solidFill>
                <a:latin typeface="+mn-ea"/>
                <a:ea typeface="+mn-ea"/>
              </a:rPr>
              <a:t>7</a:t>
            </a:r>
            <a:r>
              <a:rPr lang="ko-KR" altLang="en-US" sz="1300" b="1" dirty="0" smtClean="0">
                <a:solidFill>
                  <a:srgbClr val="0069B8"/>
                </a:solidFill>
                <a:latin typeface="+mn-ea"/>
                <a:ea typeface="+mn-ea"/>
              </a:rPr>
              <a:t>세 </a:t>
            </a:r>
            <a:r>
              <a:rPr lang="en-US" altLang="ko-KR" sz="1300" b="1" dirty="0" smtClean="0">
                <a:solidFill>
                  <a:srgbClr val="0069B8"/>
                </a:solidFill>
                <a:latin typeface="+mn-ea"/>
                <a:ea typeface="+mn-ea"/>
              </a:rPr>
              <a:t>(2018</a:t>
            </a:r>
            <a:r>
              <a:rPr lang="ko-KR" altLang="en-US" sz="1300" b="1" dirty="0" smtClean="0">
                <a:solidFill>
                  <a:srgbClr val="0069B8"/>
                </a:solidFill>
                <a:latin typeface="+mn-ea"/>
                <a:ea typeface="+mn-ea"/>
              </a:rPr>
              <a:t>년생</a:t>
            </a:r>
            <a:r>
              <a:rPr lang="en-US" altLang="ko-KR" sz="1300" b="1" dirty="0">
                <a:solidFill>
                  <a:srgbClr val="0069B8"/>
                </a:solidFill>
                <a:latin typeface="+mn-ea"/>
                <a:ea typeface="+mn-ea"/>
              </a:rPr>
              <a:t>)</a:t>
            </a:r>
            <a:r>
              <a:rPr lang="ko-KR" altLang="en-US" sz="1300" b="1" dirty="0" smtClean="0">
                <a:solidFill>
                  <a:srgbClr val="0069B8"/>
                </a:solidFill>
                <a:latin typeface="Wide Latin" panose="020A0A07050505020404" pitchFamily="18" charset="0"/>
              </a:rPr>
              <a:t>유아  </a:t>
            </a:r>
            <a:r>
              <a:rPr lang="en-US" altLang="ko-KR" sz="1300" b="1" dirty="0" smtClean="0">
                <a:solidFill>
                  <a:srgbClr val="0069B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300" b="1" dirty="0" smtClean="0">
                <a:solidFill>
                  <a:srgbClr val="0069B8"/>
                </a:solidFill>
                <a:latin typeface="Wide Latin" panose="020A0A07050505020404" pitchFamily="18" charset="0"/>
              </a:rPr>
              <a:t>가족</a:t>
            </a:r>
            <a:r>
              <a:rPr lang="en-US" altLang="ko-KR" sz="1300" b="1" dirty="0" smtClean="0">
                <a:solidFill>
                  <a:srgbClr val="0069B8"/>
                </a:solidFill>
                <a:latin typeface="Wide Latin" panose="020A0A07050505020404" pitchFamily="18" charset="0"/>
              </a:rPr>
              <a:t/>
            </a:r>
            <a:br>
              <a:rPr lang="en-US" altLang="ko-KR" sz="1300" b="1" dirty="0" smtClean="0">
                <a:solidFill>
                  <a:srgbClr val="0069B8"/>
                </a:solidFill>
                <a:latin typeface="Wide Latin" panose="020A0A07050505020404" pitchFamily="18" charset="0"/>
              </a:rPr>
            </a:br>
            <a:r>
              <a:rPr lang="en-US" altLang="ko-KR" sz="1200" b="1" dirty="0">
                <a:latin typeface="Wide Latin" panose="020A0A07050505020404" pitchFamily="18" charset="0"/>
              </a:rPr>
              <a:t> </a:t>
            </a:r>
            <a:r>
              <a:rPr lang="en-US" altLang="ko-KR" sz="1200" b="1" dirty="0" smtClean="0">
                <a:latin typeface="Wide Latin" panose="020A0A07050505020404" pitchFamily="18" charset="0"/>
              </a:rPr>
              <a:t>                     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(7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세 자녀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1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명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+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 양육자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1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명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주최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주관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보건복지부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교육비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무료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신청기간 </a:t>
            </a:r>
            <a:r>
              <a:rPr lang="en-US" altLang="ko-KR" sz="1200" b="1" dirty="0" smtClean="0">
                <a:solidFill>
                  <a:srgbClr val="0070C0"/>
                </a:solidFill>
                <a:latin typeface="Wide Latin" panose="020A0A07050505020404" pitchFamily="18" charset="0"/>
              </a:rPr>
              <a:t>:  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  <a:ea typeface="+mn-ea"/>
              </a:rPr>
              <a:t>4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월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16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일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화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) 10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시부터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~ 4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월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17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일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  <a:ea typeface="+mn-ea"/>
              </a:rPr>
              <a:t>수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) 18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시 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 선착순 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마감</a:t>
            </a: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/>
            </a:r>
            <a:b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b="1" dirty="0">
                <a:latin typeface="+mn-ea"/>
              </a:rPr>
              <a:t>* </a:t>
            </a:r>
            <a:r>
              <a:rPr lang="ko-KR" altLang="en-US" sz="1200" dirty="0" smtClean="0">
                <a:latin typeface="+mn-ea"/>
                <a:ea typeface="+mn-ea"/>
              </a:rPr>
              <a:t>신청방법 </a:t>
            </a:r>
            <a:r>
              <a:rPr lang="en-US" altLang="ko-KR" sz="1200" dirty="0" smtClean="0">
                <a:latin typeface="+mn-ea"/>
                <a:ea typeface="+mn-ea"/>
              </a:rPr>
              <a:t>:  </a:t>
            </a:r>
            <a:r>
              <a:rPr lang="ko-KR" altLang="en-US" sz="1200" dirty="0" smtClean="0">
                <a:latin typeface="+mn-ea"/>
                <a:ea typeface="+mn-ea"/>
              </a:rPr>
              <a:t>진주시통합예약시스템</a:t>
            </a:r>
            <a:r>
              <a:rPr lang="en-US" altLang="ko-KR" sz="1200" dirty="0" smtClean="0">
                <a:latin typeface="+mn-ea"/>
                <a:ea typeface="+mn-ea"/>
              </a:rPr>
              <a:t>(</a:t>
            </a:r>
            <a:r>
              <a:rPr lang="en-US" altLang="ko-KR" sz="1200" u="sng" dirty="0" smtClean="0">
                <a:latin typeface="+mn-ea"/>
                <a:ea typeface="+mn-ea"/>
                <a:hlinkClick r:id="rId3"/>
              </a:rPr>
              <a:t>https://www.jinju.go.kr/yeyak/08870/08882/08970.web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)        </a:t>
            </a:r>
            <a:r>
              <a:rPr lang="en-US" altLang="ko-KR" sz="1200" dirty="0">
                <a:latin typeface="+mn-ea"/>
                <a:ea typeface="+mn-ea"/>
              </a:rPr>
              <a:t/>
            </a:r>
            <a:br>
              <a:rPr lang="en-US" altLang="ko-KR" sz="1200" dirty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                </a:t>
            </a:r>
            <a:r>
              <a:rPr lang="ko-KR" altLang="en-US" sz="1200" dirty="0" smtClean="0">
                <a:latin typeface="+mn-ea"/>
                <a:ea typeface="+mn-ea"/>
              </a:rPr>
              <a:t>본인인증  ⇨ 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교육강좌</a:t>
            </a:r>
            <a:r>
              <a:rPr lang="ko-KR" altLang="en-US" sz="1200" dirty="0">
                <a:latin typeface="+mn-ea"/>
                <a:ea typeface="+mn-ea"/>
              </a:rPr>
              <a:t> “육아종합지원센터” ⇨ </a:t>
            </a:r>
            <a:r>
              <a:rPr lang="ko-KR" altLang="en-US" sz="1200" dirty="0" smtClean="0">
                <a:latin typeface="+mn-ea"/>
                <a:ea typeface="+mn-ea"/>
              </a:rPr>
              <a:t>가정양육지원프로그램 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            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“</a:t>
            </a:r>
            <a:r>
              <a:rPr lang="ko-KR" altLang="en-US" sz="1200" dirty="0" err="1">
                <a:latin typeface="+mn-ea"/>
                <a:ea typeface="+mn-ea"/>
              </a:rPr>
              <a:t>교육명</a:t>
            </a:r>
            <a:r>
              <a:rPr lang="ko-KR" altLang="en-US" sz="1200" dirty="0">
                <a:latin typeface="+mn-ea"/>
                <a:ea typeface="+mn-ea"/>
              </a:rPr>
              <a:t>” 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ko-KR" altLang="en-US" sz="1200" dirty="0" smtClean="0">
                <a:latin typeface="+mn-ea"/>
                <a:ea typeface="+mn-ea"/>
              </a:rPr>
              <a:t>신청하기 </a:t>
            </a:r>
            <a:r>
              <a:rPr lang="ko-KR" altLang="en-US" sz="1200" dirty="0">
                <a:latin typeface="+mn-ea"/>
                <a:ea typeface="+mn-ea"/>
              </a:rPr>
              <a:t>⇨ 확인 문자 </a:t>
            </a:r>
            <a:r>
              <a:rPr lang="ko-KR" altLang="en-US" sz="1200" dirty="0" smtClean="0">
                <a:latin typeface="+mn-ea"/>
                <a:ea typeface="+mn-ea"/>
              </a:rPr>
              <a:t>자동 전송됨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            </a:t>
            </a:r>
            <a:r>
              <a:rPr lang="en-US" altLang="ko-KR" sz="1200" b="1" dirty="0" smtClean="0"/>
              <a:t> ( 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비고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b="1" dirty="0" smtClean="0"/>
              <a:t>란에  </a:t>
            </a:r>
            <a:r>
              <a:rPr lang="ko-KR" altLang="en-US" sz="1200" dirty="0"/>
              <a:t>반드시 </a:t>
            </a:r>
            <a:r>
              <a:rPr lang="ko-KR" altLang="en-US" sz="1200" dirty="0">
                <a:solidFill>
                  <a:srgbClr val="FF0000"/>
                </a:solidFill>
              </a:rPr>
              <a:t>참석 자녀  이름</a:t>
            </a:r>
            <a:r>
              <a:rPr lang="ko-KR" altLang="en-US" sz="1200" dirty="0"/>
              <a:t>과 </a:t>
            </a:r>
            <a:r>
              <a:rPr lang="ko-KR" altLang="en-US" sz="1200" dirty="0">
                <a:solidFill>
                  <a:srgbClr val="FF0000"/>
                </a:solidFill>
              </a:rPr>
              <a:t>자녀생년월일을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적어주세요</a:t>
            </a:r>
            <a:r>
              <a:rPr lang="ko-KR" altLang="en-US" sz="1200" b="1" dirty="0" smtClean="0"/>
              <a:t> </a:t>
            </a:r>
            <a:r>
              <a:rPr lang="en-US" altLang="ko-KR" sz="1200" dirty="0" smtClean="0"/>
              <a:t>)</a:t>
            </a:r>
            <a:r>
              <a:rPr lang="en-US" altLang="ko-KR" sz="1200" dirty="0">
                <a:solidFill>
                  <a:srgbClr val="FF0000"/>
                </a:solidFill>
              </a:rPr>
              <a:t/>
            </a:r>
            <a:br>
              <a:rPr lang="en-US" altLang="ko-KR" sz="1200" dirty="0">
                <a:solidFill>
                  <a:srgbClr val="FF0000"/>
                </a:solidFill>
              </a:rPr>
            </a:br>
            <a:r>
              <a:rPr lang="en-US" altLang="ko-KR" sz="1200" dirty="0">
                <a:solidFill>
                  <a:srgbClr val="0070C0"/>
                </a:solidFill>
              </a:rPr>
              <a:t>                            </a:t>
            </a:r>
            <a:r>
              <a:rPr lang="en-US" altLang="ko-KR" sz="1200" dirty="0" smtClean="0">
                <a:solidFill>
                  <a:srgbClr val="0070C0"/>
                </a:solidFill>
              </a:rPr>
              <a:t>* </a:t>
            </a:r>
            <a:r>
              <a:rPr lang="ko-KR" altLang="en-US" sz="1200" dirty="0" smtClean="0">
                <a:solidFill>
                  <a:srgbClr val="0070C0"/>
                </a:solidFill>
              </a:rPr>
              <a:t>교육 당일  </a:t>
            </a:r>
            <a:r>
              <a:rPr lang="ko-KR" altLang="en-US" sz="1200" dirty="0">
                <a:solidFill>
                  <a:srgbClr val="0070C0"/>
                </a:solidFill>
              </a:rPr>
              <a:t>등본 지참 </a:t>
            </a:r>
            <a:r>
              <a:rPr lang="en-US" altLang="ko-KR" sz="1200" dirty="0" smtClean="0">
                <a:solidFill>
                  <a:srgbClr val="0070C0"/>
                </a:solidFill>
              </a:rPr>
              <a:t>(</a:t>
            </a:r>
            <a:r>
              <a:rPr lang="ko-KR" altLang="en-US" sz="1200" dirty="0" err="1" smtClean="0">
                <a:solidFill>
                  <a:srgbClr val="0070C0"/>
                </a:solidFill>
              </a:rPr>
              <a:t>폰사진</a:t>
            </a:r>
            <a:r>
              <a:rPr lang="ko-KR" altLang="en-US" sz="1200" dirty="0" smtClean="0">
                <a:solidFill>
                  <a:srgbClr val="0070C0"/>
                </a:solidFill>
              </a:rPr>
              <a:t> 가능</a:t>
            </a:r>
            <a:r>
              <a:rPr lang="en-US" altLang="ko-KR" sz="1200" dirty="0" smtClean="0">
                <a:solidFill>
                  <a:srgbClr val="0070C0"/>
                </a:solidFill>
              </a:rPr>
              <a:t>.  </a:t>
            </a:r>
            <a:r>
              <a:rPr lang="ko-KR" altLang="en-US" sz="1200" dirty="0" smtClean="0">
                <a:solidFill>
                  <a:srgbClr val="0070C0"/>
                </a:solidFill>
              </a:rPr>
              <a:t>자녀생년월일  </a:t>
            </a:r>
            <a:r>
              <a:rPr lang="ko-KR" altLang="en-US" sz="1200" dirty="0" smtClean="0">
                <a:solidFill>
                  <a:srgbClr val="0070C0"/>
                </a:solidFill>
              </a:rPr>
              <a:t>확인용</a:t>
            </a:r>
            <a:r>
              <a:rPr lang="en-US" altLang="ko-KR" sz="1200" dirty="0" smtClean="0">
                <a:solidFill>
                  <a:srgbClr val="0070C0"/>
                </a:solidFill>
              </a:rPr>
              <a:t>)</a:t>
            </a:r>
            <a:r>
              <a:rPr lang="en-US" altLang="ko-KR" sz="1200" dirty="0">
                <a:solidFill>
                  <a:srgbClr val="0070C0"/>
                </a:solidFill>
              </a:rPr>
              <a:t/>
            </a:r>
            <a:br>
              <a:rPr lang="en-US" altLang="ko-KR" sz="1200" dirty="0">
                <a:solidFill>
                  <a:srgbClr val="0070C0"/>
                </a:solidFill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문  의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공통부모교육 </a:t>
            </a:r>
            <a:r>
              <a:rPr lang="en-US" altLang="ko-KR" sz="1200" b="1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담당자  </a:t>
            </a:r>
            <a:r>
              <a:rPr lang="en-US" altLang="ko-KR" sz="1200" b="1" dirty="0" smtClean="0">
                <a:latin typeface="+mn-ea"/>
                <a:ea typeface="+mn-ea"/>
              </a:rPr>
              <a:t>( 055-749-3624 )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13" name="부제목 2"/>
          <p:cNvSpPr txBox="1">
            <a:spLocks/>
          </p:cNvSpPr>
          <p:nvPr/>
        </p:nvSpPr>
        <p:spPr>
          <a:xfrm>
            <a:off x="684036" y="5948127"/>
            <a:ext cx="5839228" cy="2625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500" dirty="0"/>
          </a:p>
        </p:txBody>
      </p:sp>
      <p:sp>
        <p:nvSpPr>
          <p:cNvPr id="15" name="부제목 2"/>
          <p:cNvSpPr>
            <a:spLocks noGrp="1"/>
          </p:cNvSpPr>
          <p:nvPr>
            <p:ph type="subTitle" idx="1"/>
          </p:nvPr>
        </p:nvSpPr>
        <p:spPr>
          <a:xfrm>
            <a:off x="348801" y="6661918"/>
            <a:ext cx="6174463" cy="296863"/>
          </a:xfrm>
        </p:spPr>
        <p:txBody>
          <a:bodyPr>
            <a:normAutofit lnSpcReduction="10000"/>
          </a:bodyPr>
          <a:lstStyle/>
          <a:p>
            <a:r>
              <a:rPr lang="en-US" altLang="ko-KR" sz="1500" b="1" dirty="0" smtClean="0">
                <a:latin typeface="+mn-ea"/>
              </a:rPr>
              <a:t>[4</a:t>
            </a:r>
            <a:r>
              <a:rPr lang="ko-KR" altLang="en-US" sz="1500" b="1" dirty="0" smtClean="0">
                <a:latin typeface="+mn-ea"/>
              </a:rPr>
              <a:t>월 </a:t>
            </a:r>
            <a:r>
              <a:rPr lang="ko-KR" altLang="en-US" sz="1500" b="1" dirty="0">
                <a:latin typeface="+mn-ea"/>
              </a:rPr>
              <a:t>부모자녀 체험활동 </a:t>
            </a:r>
            <a:r>
              <a:rPr lang="ko-KR" altLang="en-US" sz="1500" b="1" dirty="0" smtClean="0">
                <a:latin typeface="+mn-ea"/>
              </a:rPr>
              <a:t>안내</a:t>
            </a:r>
            <a:r>
              <a:rPr lang="en-US" altLang="ko-KR" sz="1500" b="1" dirty="0" smtClean="0">
                <a:latin typeface="+mn-ea"/>
              </a:rPr>
              <a:t>]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lang="ko-KR" altLang="en-US" sz="1000" dirty="0">
              <a:solidFill>
                <a:prstClr val="black"/>
              </a:solidFill>
            </a:endParaRPr>
          </a:p>
          <a:p>
            <a:endParaRPr lang="ko-KR" altLang="en-US" sz="15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167798"/>
              </p:ext>
            </p:extLst>
          </p:nvPr>
        </p:nvGraphicFramePr>
        <p:xfrm>
          <a:off x="642938" y="7073080"/>
          <a:ext cx="579403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620">
                  <a:extLst>
                    <a:ext uri="{9D8B030D-6E8A-4147-A177-3AD203B41FA5}">
                      <a16:colId xmlns:a16="http://schemas.microsoft.com/office/drawing/2014/main" val="2945444849"/>
                    </a:ext>
                  </a:extLst>
                </a:gridCol>
                <a:gridCol w="4319412">
                  <a:extLst>
                    <a:ext uri="{9D8B030D-6E8A-4147-A177-3AD203B41FA5}">
                      <a16:colId xmlns:a16="http://schemas.microsoft.com/office/drawing/2014/main" val="4179807042"/>
                    </a:ext>
                  </a:extLst>
                </a:gridCol>
              </a:tblGrid>
              <a:tr h="350404"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활동 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주제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BE8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                                                        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</a:rPr>
                        <a:t>                                                                                             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활동 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B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059708"/>
                  </a:ext>
                </a:extLst>
              </a:tr>
              <a:tr h="774860"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0069B8"/>
                          </a:solidFill>
                        </a:rPr>
                        <a:t>기쁨 두배</a:t>
                      </a:r>
                      <a:r>
                        <a:rPr lang="en-US" altLang="ko-KR" sz="1200" dirty="0" smtClean="0">
                          <a:solidFill>
                            <a:srgbClr val="0069B8"/>
                          </a:solidFill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69B8"/>
                          </a:solidFill>
                        </a:rPr>
                        <a:t>슬픔 반</a:t>
                      </a:r>
                      <a:endParaRPr lang="en-US" altLang="ko-KR" sz="1200" dirty="0" smtClean="0">
                        <a:solidFill>
                          <a:srgbClr val="0069B8"/>
                        </a:solidFill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solidFill>
                            <a:srgbClr val="0069B8"/>
                          </a:solidFill>
                        </a:rPr>
                        <a:t>(7</a:t>
                      </a:r>
                      <a:r>
                        <a:rPr lang="ko-KR" altLang="en-US" sz="1200" dirty="0" smtClean="0">
                          <a:solidFill>
                            <a:srgbClr val="0069B8"/>
                          </a:solidFill>
                        </a:rPr>
                        <a:t>세</a:t>
                      </a:r>
                      <a:r>
                        <a:rPr lang="en-US" altLang="ko-KR" sz="1200" dirty="0" smtClean="0">
                          <a:solidFill>
                            <a:srgbClr val="0069B8"/>
                          </a:solidFill>
                        </a:rPr>
                        <a:t>, 2018</a:t>
                      </a:r>
                      <a:r>
                        <a:rPr lang="ko-KR" altLang="en-US" sz="1200" dirty="0" smtClean="0">
                          <a:solidFill>
                            <a:srgbClr val="0069B8"/>
                          </a:solidFill>
                        </a:rPr>
                        <a:t>년생</a:t>
                      </a:r>
                      <a:r>
                        <a:rPr lang="en-US" altLang="ko-KR" sz="1200" dirty="0" smtClean="0">
                          <a:solidFill>
                            <a:srgbClr val="0069B8"/>
                          </a:solidFill>
                        </a:rPr>
                        <a:t>)</a:t>
                      </a:r>
                      <a:r>
                        <a:rPr lang="ko-KR" altLang="en-US" sz="1200" dirty="0" smtClean="0">
                          <a:solidFill>
                            <a:srgbClr val="0069B8"/>
                          </a:solidFill>
                        </a:rPr>
                        <a:t> </a:t>
                      </a:r>
                      <a:endParaRPr lang="en-US" altLang="ko-KR" sz="1200" dirty="0" smtClean="0">
                        <a:solidFill>
                          <a:srgbClr val="0069B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900" baseline="0" dirty="0" smtClean="0"/>
                        <a:t>2018</a:t>
                      </a:r>
                      <a:r>
                        <a:rPr lang="ko-KR" altLang="en-US" sz="900" baseline="0" dirty="0" smtClean="0"/>
                        <a:t>년생 자녀 </a:t>
                      </a:r>
                      <a:r>
                        <a:rPr lang="en-US" altLang="ko-KR" sz="900" baseline="0" dirty="0" smtClean="0"/>
                        <a:t>1 + </a:t>
                      </a:r>
                      <a:r>
                        <a:rPr lang="ko-KR" altLang="en-US" sz="900" baseline="0" dirty="0" smtClean="0"/>
                        <a:t>양육자 </a:t>
                      </a:r>
                      <a:r>
                        <a:rPr lang="en-US" altLang="ko-KR" sz="900" baseline="0" dirty="0" smtClean="0"/>
                        <a:t>1 </a:t>
                      </a:r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aseline="0" dirty="0" smtClean="0"/>
                        <a:t>이웃을 위해 나누는 기쁨을 경험해 보는 </a:t>
                      </a:r>
                      <a:r>
                        <a:rPr lang="ko-KR" altLang="en-US" sz="900" baseline="0" dirty="0" err="1" smtClean="0"/>
                        <a:t>미술활동입니다</a:t>
                      </a:r>
                      <a:endParaRPr lang="en-US" altLang="ko-KR" sz="900" baseline="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aseline="0" dirty="0" smtClean="0"/>
                        <a:t>나눔 떡을 만들어 가방에 담아 이웃과 나누어 보며 의미를 알아갑니다</a:t>
                      </a:r>
                      <a:r>
                        <a:rPr lang="en-US" altLang="ko-KR" sz="900" baseline="0" dirty="0" smtClean="0"/>
                        <a:t>.</a:t>
                      </a:r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aseline="0" dirty="0" smtClean="0"/>
                        <a:t>손바닥 하트 카드를 만들어 나눔을 실천한다</a:t>
                      </a:r>
                      <a:endParaRPr lang="en-US" altLang="ko-KR" sz="9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3777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509</TotalTime>
  <Words>250</Words>
  <Application>Microsoft Office PowerPoint</Application>
  <PresentationFormat>A4 용지(210x297mm)</PresentationFormat>
  <Paragraphs>12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HY견고딕</vt:lpstr>
      <vt:lpstr>맑은 고딕</vt:lpstr>
      <vt:lpstr>Arial</vt:lpstr>
      <vt:lpstr>Arial Rounded MT Bold</vt:lpstr>
      <vt:lpstr>Calibri</vt:lpstr>
      <vt:lpstr>Calibri Light</vt:lpstr>
      <vt:lpstr>Wide Latin</vt:lpstr>
      <vt:lpstr>Office 테마</vt:lpstr>
      <vt:lpstr>4월 부모자녀 체험활동 신청안내                                진주시 육아종합지원센터에서는 영유아가정의 부모와 자녀가 서로에 대한 신뢰감을 가지고 긍정의 가족으로 발전해 나가도록 부모자녀 체험활동을 진행하고자 합니다.  많은 관심과  참여신청 바랍니다   * 교육일시 :  4월 19일 (금) 16시30분~ 18시 * 교육장소 :  진주시 육아종합지원센터 3층 교육실 * 교육대상 :   체험활동에 참여하고자하는 7세 (2018년생)유아  10가족                         (7세 자녀1명 + 양육자 1명 ) * 주최/주관 :   보건복지부/진주시 육아종합지원센터 * 교육비 : 무료 * 신청기간 :  4월 16일 (화) 10시부터 ~ 4월17일 (수) 18시  선착순 마감 * 신청방법 :  진주시통합예약시스템(https://www.jinju.go.kr/yeyak/08870/08882/08970.web )                          본인인증  ⇨  교육강좌 “육아종합지원센터” ⇨ 가정양육지원프로그램                   “교육명”   신청하기 ⇨ 확인 문자 자동 전송됨                  (   비고 란에  반드시 참석 자녀  이름과 자녀생년월일을 적어주세요 )                             * 교육 당일  등본 지참 (폰사진 가능.  자녀생년월일  확인용) *  문  의 : 공통부모교육  담당자  ( 055-749-3624 )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70</cp:revision>
  <cp:lastPrinted>2024-04-12T00:38:12Z</cp:lastPrinted>
  <dcterms:created xsi:type="dcterms:W3CDTF">2023-02-15T05:03:23Z</dcterms:created>
  <dcterms:modified xsi:type="dcterms:W3CDTF">2024-04-12T00:41:15Z</dcterms:modified>
</cp:coreProperties>
</file>