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E82"/>
    <a:srgbClr val="F7BB7C"/>
    <a:srgbClr val="F08411"/>
    <a:srgbClr val="0069B8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2023-04-11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jinju.go.kr/yeyak/08870/08882/08970.we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6816" y="1148574"/>
            <a:ext cx="63443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진주시 </a:t>
            </a:r>
            <a:r>
              <a:rPr lang="ko-KR" altLang="en-US" sz="1200" b="1" spc="-100" dirty="0">
                <a:latin typeface="+mj-ea"/>
              </a:rPr>
              <a:t>육아종합지원센터에서는 </a:t>
            </a:r>
            <a:r>
              <a:rPr lang="ko-KR" altLang="en-US" sz="1200" b="1" spc="-100" dirty="0" smtClean="0">
                <a:latin typeface="+mj-ea"/>
              </a:rPr>
              <a:t> 전국적으로 일관적이고 체계적인  </a:t>
            </a:r>
            <a:r>
              <a:rPr lang="en-US" altLang="ko-KR" sz="1200" b="1" spc="-100" dirty="0" smtClean="0">
                <a:latin typeface="+mj-ea"/>
              </a:rPr>
              <a:t>’</a:t>
            </a:r>
            <a:r>
              <a:rPr lang="ko-KR" altLang="en-US" sz="1200" b="1" spc="-100" dirty="0" smtClean="0">
                <a:latin typeface="+mj-ea"/>
              </a:rPr>
              <a:t>공통부모교육</a:t>
            </a:r>
            <a:r>
              <a:rPr lang="en-US" altLang="ko-KR" sz="1200" b="1" spc="-100" dirty="0" smtClean="0">
                <a:latin typeface="+mj-ea"/>
              </a:rPr>
              <a:t>’</a:t>
            </a:r>
            <a:r>
              <a:rPr lang="ko-KR" altLang="en-US" sz="1200" b="1" spc="-100" dirty="0" smtClean="0">
                <a:latin typeface="+mj-ea"/>
              </a:rPr>
              <a:t>을 진행함으로써 영유아 자녀 및 가정의 안정된 복지를 지원하고자 합니다</a:t>
            </a:r>
            <a:r>
              <a:rPr lang="en-US" altLang="ko-KR" sz="1200" b="1" spc="-100" dirty="0" smtClean="0">
                <a:latin typeface="+mj-ea"/>
              </a:rPr>
              <a:t>.   </a:t>
            </a:r>
            <a:r>
              <a:rPr lang="ko-KR" altLang="en-US" sz="1200" b="1" spc="-100" dirty="0" smtClean="0">
                <a:latin typeface="+mj-ea"/>
              </a:rPr>
              <a:t>클로버 부모교육은 </a:t>
            </a:r>
            <a:r>
              <a:rPr lang="en-US" altLang="ko-KR" sz="1200" b="1" spc="-100" dirty="0" smtClean="0">
                <a:latin typeface="+mj-ea"/>
              </a:rPr>
              <a:t>‘</a:t>
            </a:r>
            <a:r>
              <a:rPr lang="ko-KR" altLang="en-US" sz="1200" b="1" spc="-100" dirty="0" smtClean="0">
                <a:latin typeface="+mj-ea"/>
              </a:rPr>
              <a:t>소중한 나</a:t>
            </a:r>
            <a:r>
              <a:rPr lang="en-US" altLang="ko-KR" sz="1200" b="1" spc="-100" dirty="0" smtClean="0">
                <a:latin typeface="+mj-ea"/>
              </a:rPr>
              <a:t>, </a:t>
            </a:r>
            <a:r>
              <a:rPr lang="ko-KR" altLang="en-US" sz="1200" b="1" spc="-100" dirty="0" err="1" smtClean="0">
                <a:latin typeface="+mj-ea"/>
              </a:rPr>
              <a:t>멋진아이</a:t>
            </a:r>
            <a:r>
              <a:rPr lang="en-US" altLang="ko-KR" sz="1200" b="1" spc="-100" dirty="0" smtClean="0">
                <a:latin typeface="+mj-ea"/>
              </a:rPr>
              <a:t>, </a:t>
            </a:r>
            <a:r>
              <a:rPr lang="ko-KR" altLang="en-US" sz="1200" b="1" spc="-100" dirty="0" smtClean="0">
                <a:latin typeface="+mj-ea"/>
              </a:rPr>
              <a:t>긍정의 가족</a:t>
            </a:r>
            <a:r>
              <a:rPr lang="en-US" altLang="ko-KR" sz="1200" b="1" spc="-100" dirty="0" smtClean="0">
                <a:latin typeface="+mj-ea"/>
              </a:rPr>
              <a:t>, </a:t>
            </a:r>
            <a:r>
              <a:rPr lang="ko-KR" altLang="en-US" sz="1200" b="1" spc="-100" dirty="0" smtClean="0">
                <a:latin typeface="+mj-ea"/>
              </a:rPr>
              <a:t>아름다운 이웃</a:t>
            </a:r>
            <a:r>
              <a:rPr lang="en-US" altLang="ko-KR" sz="1200" b="1" spc="-100" dirty="0" smtClean="0">
                <a:latin typeface="+mj-ea"/>
              </a:rPr>
              <a:t>＇</a:t>
            </a:r>
            <a:r>
              <a:rPr lang="ko-KR" altLang="en-US" sz="1200" b="1" spc="-100" dirty="0" smtClean="0">
                <a:latin typeface="+mj-ea"/>
              </a:rPr>
              <a:t>으로  </a:t>
            </a:r>
            <a:r>
              <a:rPr lang="en-US" altLang="ko-KR" sz="1200" b="1" spc="-100" dirty="0" smtClean="0">
                <a:latin typeface="+mj-ea"/>
              </a:rPr>
              <a:t>4</a:t>
            </a:r>
            <a:r>
              <a:rPr lang="ko-KR" altLang="en-US" sz="1200" b="1" spc="-100" dirty="0" smtClean="0">
                <a:latin typeface="+mj-ea"/>
              </a:rPr>
              <a:t>가지 주제로 구성된 </a:t>
            </a:r>
            <a:r>
              <a:rPr lang="en-US" altLang="ko-KR" sz="1200" b="1" spc="-100" dirty="0" smtClean="0">
                <a:latin typeface="+mj-ea"/>
              </a:rPr>
              <a:t>1,2</a:t>
            </a:r>
            <a:r>
              <a:rPr lang="ko-KR" altLang="en-US" sz="1200" b="1" spc="-100" dirty="0" err="1" smtClean="0">
                <a:latin typeface="+mj-ea"/>
              </a:rPr>
              <a:t>회차</a:t>
            </a:r>
            <a:r>
              <a:rPr lang="ko-KR" altLang="en-US" sz="1200" b="1" spc="-100" dirty="0" smtClean="0">
                <a:latin typeface="+mj-ea"/>
              </a:rPr>
              <a:t> 교육입니다</a:t>
            </a:r>
            <a:r>
              <a:rPr lang="en-US" altLang="ko-KR" sz="1200" b="1" spc="-100" dirty="0" smtClean="0">
                <a:latin typeface="+mj-ea"/>
              </a:rPr>
              <a:t>.  </a:t>
            </a:r>
            <a:r>
              <a:rPr lang="ko-KR" altLang="en-US" sz="1200" b="1" spc="-100" dirty="0" smtClean="0">
                <a:latin typeface="+mj-ea"/>
              </a:rPr>
              <a:t>본 프로그램을 통해 부모는 자신의 장점과 긍정의 가치를 발견하고</a:t>
            </a:r>
            <a:r>
              <a:rPr lang="en-US" altLang="ko-KR" sz="1200" b="1" spc="-100" dirty="0" smtClean="0">
                <a:latin typeface="+mj-ea"/>
              </a:rPr>
              <a:t>, </a:t>
            </a:r>
            <a:r>
              <a:rPr lang="ko-KR" altLang="en-US" sz="1200" b="1" spc="-100" dirty="0" smtClean="0">
                <a:latin typeface="+mj-ea"/>
              </a:rPr>
              <a:t>존중 받는 </a:t>
            </a:r>
            <a:r>
              <a:rPr lang="ko-KR" altLang="en-US" sz="1200" b="1" spc="-100" dirty="0">
                <a:latin typeface="+mj-ea"/>
              </a:rPr>
              <a:t>아</a:t>
            </a:r>
            <a:r>
              <a:rPr lang="ko-KR" altLang="en-US" sz="1200" b="1" spc="-100" dirty="0" smtClean="0">
                <a:latin typeface="+mj-ea"/>
              </a:rPr>
              <a:t>이로 양육하며</a:t>
            </a:r>
            <a:r>
              <a:rPr lang="en-US" altLang="ko-KR" sz="1200" b="1" spc="-100" dirty="0" smtClean="0">
                <a:latin typeface="+mj-ea"/>
              </a:rPr>
              <a:t>,  </a:t>
            </a:r>
            <a:r>
              <a:rPr lang="ko-KR" altLang="en-US" sz="1200" b="1" spc="-100" dirty="0" smtClean="0">
                <a:latin typeface="+mj-ea"/>
              </a:rPr>
              <a:t>가족과 이웃이 함께 성장할 수 있는 시간을 가지고자 부모님들의 많은 참여 바랍니다</a:t>
            </a:r>
            <a:endParaRPr lang="en-US" altLang="ko-KR" sz="1200" b="1" spc="-100" dirty="0" smtClean="0">
              <a:latin typeface="+mj-ea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9" name="TextBox 8"/>
          <p:cNvSpPr txBox="1"/>
          <p:nvPr/>
        </p:nvSpPr>
        <p:spPr>
          <a:xfrm>
            <a:off x="383749" y="2625902"/>
            <a:ext cx="612040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+mj-ea"/>
              </a:rPr>
              <a:t>교육일시</a:t>
            </a:r>
            <a:r>
              <a:rPr lang="ko-KR" altLang="en-US" sz="1200" dirty="0" smtClean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: 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</a:rPr>
              <a:t>2023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</a:rPr>
              <a:t>년 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</a:rPr>
              <a:t>4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월 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25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일 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화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) 10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시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~13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시</a:t>
            </a:r>
            <a:endParaRPr lang="en-US" altLang="ko-KR" sz="1200" b="1" dirty="0">
              <a:solidFill>
                <a:srgbClr val="0070C0"/>
              </a:solidFill>
              <a:latin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j-ea"/>
              </a:rPr>
              <a:t>교육장소 </a:t>
            </a:r>
            <a:r>
              <a:rPr lang="en-US" altLang="ko-KR" sz="1200" dirty="0">
                <a:latin typeface="+mj-ea"/>
              </a:rPr>
              <a:t>: </a:t>
            </a:r>
            <a:r>
              <a:rPr lang="ko-KR" altLang="en-US" sz="1200" dirty="0" smtClean="0">
                <a:latin typeface="+mj-ea"/>
              </a:rPr>
              <a:t>육아종합지원센터 </a:t>
            </a:r>
            <a:r>
              <a:rPr lang="en-US" altLang="ko-KR" sz="1200" dirty="0" smtClean="0">
                <a:latin typeface="+mj-ea"/>
              </a:rPr>
              <a:t>3</a:t>
            </a:r>
            <a:r>
              <a:rPr lang="ko-KR" altLang="en-US" sz="1200" dirty="0" smtClean="0">
                <a:latin typeface="+mj-ea"/>
              </a:rPr>
              <a:t>층 </a:t>
            </a:r>
            <a:r>
              <a:rPr lang="ko-KR" altLang="en-US" sz="1200" dirty="0" err="1" smtClean="0">
                <a:latin typeface="+mj-ea"/>
              </a:rPr>
              <a:t>교육실</a:t>
            </a:r>
            <a:r>
              <a:rPr lang="ko-KR" altLang="en-US" sz="1200" dirty="0" smtClean="0">
                <a:latin typeface="+mj-ea"/>
              </a:rPr>
              <a:t> </a:t>
            </a:r>
            <a:r>
              <a:rPr lang="en-US" altLang="ko-KR" sz="1200" dirty="0" smtClean="0">
                <a:latin typeface="+mj-ea"/>
              </a:rPr>
              <a:t>(</a:t>
            </a:r>
            <a:r>
              <a:rPr lang="ko-KR" altLang="en-US" sz="1200" dirty="0" err="1" smtClean="0">
                <a:latin typeface="+mj-ea"/>
              </a:rPr>
              <a:t>하대동</a:t>
            </a:r>
            <a:r>
              <a:rPr lang="en-US" altLang="ko-KR" sz="1200" dirty="0" smtClean="0">
                <a:latin typeface="+mj-ea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j-ea"/>
              </a:rPr>
              <a:t>교육대상 </a:t>
            </a:r>
            <a:r>
              <a:rPr lang="en-US" altLang="ko-KR" sz="1200" dirty="0" smtClean="0">
                <a:latin typeface="+mj-ea"/>
              </a:rPr>
              <a:t>: </a:t>
            </a:r>
            <a:r>
              <a:rPr lang="ko-KR" altLang="en-US" sz="1200" dirty="0" smtClean="0">
                <a:latin typeface="+mj-ea"/>
              </a:rPr>
              <a:t>관내 영유아자녀를 둔  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부모 및 양육자 2</a:t>
            </a:r>
            <a:r>
              <a:rPr lang="en-US" altLang="ko-KR" sz="1100" dirty="0" smtClean="0">
                <a:solidFill>
                  <a:srgbClr val="0070C0"/>
                </a:solidFill>
                <a:latin typeface="+mn-ea"/>
              </a:rPr>
              <a:t>0</a:t>
            </a:r>
            <a:r>
              <a:rPr lang="ko-KR" altLang="en-US" sz="1100" dirty="0" smtClean="0">
                <a:solidFill>
                  <a:srgbClr val="0070C0"/>
                </a:solidFill>
                <a:latin typeface="+mn-ea"/>
              </a:rPr>
              <a:t>명</a:t>
            </a:r>
            <a:endParaRPr lang="en-US" altLang="ko-KR" sz="1100" dirty="0" smtClean="0">
              <a:solidFill>
                <a:srgbClr val="0070C0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rgbClr val="7030A0"/>
                </a:solidFill>
                <a:latin typeface="+mn-ea"/>
              </a:rPr>
              <a:t>신청기간  </a:t>
            </a:r>
            <a:r>
              <a:rPr lang="en-US" altLang="ko-KR" sz="1100" b="1" dirty="0" smtClean="0">
                <a:solidFill>
                  <a:srgbClr val="7030A0"/>
                </a:solidFill>
                <a:latin typeface="+mn-ea"/>
              </a:rPr>
              <a:t>:  4</a:t>
            </a:r>
            <a:r>
              <a:rPr lang="ko-KR" altLang="en-US" sz="1100" b="1" dirty="0" smtClean="0">
                <a:solidFill>
                  <a:srgbClr val="7030A0"/>
                </a:solidFill>
                <a:latin typeface="+mn-ea"/>
              </a:rPr>
              <a:t>월 </a:t>
            </a:r>
            <a:r>
              <a:rPr lang="en-US" altLang="ko-KR" sz="1100" b="1" dirty="0" smtClean="0">
                <a:solidFill>
                  <a:srgbClr val="7030A0"/>
                </a:solidFill>
                <a:latin typeface="+mn-ea"/>
              </a:rPr>
              <a:t>19</a:t>
            </a:r>
            <a:r>
              <a:rPr lang="ko-KR" altLang="en-US" sz="1100" b="1" dirty="0" smtClean="0">
                <a:solidFill>
                  <a:srgbClr val="7030A0"/>
                </a:solidFill>
                <a:latin typeface="+mn-ea"/>
              </a:rPr>
              <a:t>일 </a:t>
            </a:r>
            <a:r>
              <a:rPr lang="en-US" altLang="ko-KR" sz="1100" b="1" dirty="0" smtClean="0">
                <a:solidFill>
                  <a:srgbClr val="7030A0"/>
                </a:solidFill>
                <a:latin typeface="+mn-ea"/>
              </a:rPr>
              <a:t>(</a:t>
            </a:r>
            <a:r>
              <a:rPr lang="ko-KR" altLang="en-US" sz="1100" b="1" dirty="0">
                <a:solidFill>
                  <a:srgbClr val="7030A0"/>
                </a:solidFill>
                <a:latin typeface="+mn-ea"/>
              </a:rPr>
              <a:t>수</a:t>
            </a:r>
            <a:r>
              <a:rPr lang="en-US" altLang="ko-KR" sz="1100" b="1" dirty="0" smtClean="0">
                <a:solidFill>
                  <a:srgbClr val="7030A0"/>
                </a:solidFill>
                <a:latin typeface="+mn-ea"/>
              </a:rPr>
              <a:t>)</a:t>
            </a:r>
            <a:r>
              <a:rPr lang="ko-KR" altLang="en-US" sz="1100" b="1" dirty="0" smtClean="0">
                <a:solidFill>
                  <a:srgbClr val="7030A0"/>
                </a:solidFill>
                <a:latin typeface="+mn-ea"/>
              </a:rPr>
              <a:t> </a:t>
            </a:r>
            <a:r>
              <a:rPr lang="en-US" altLang="ko-KR" sz="1100" b="1" dirty="0" smtClean="0">
                <a:solidFill>
                  <a:srgbClr val="7030A0"/>
                </a:solidFill>
                <a:latin typeface="+mn-ea"/>
              </a:rPr>
              <a:t>10</a:t>
            </a:r>
            <a:r>
              <a:rPr lang="ko-KR" altLang="en-US" sz="1100" b="1" dirty="0" smtClean="0">
                <a:solidFill>
                  <a:srgbClr val="7030A0"/>
                </a:solidFill>
                <a:latin typeface="+mn-ea"/>
              </a:rPr>
              <a:t>시 </a:t>
            </a:r>
            <a:r>
              <a:rPr lang="en-US" altLang="ko-KR" sz="1100" b="1" dirty="0" smtClean="0">
                <a:solidFill>
                  <a:srgbClr val="7030A0"/>
                </a:solidFill>
                <a:latin typeface="+mn-ea"/>
              </a:rPr>
              <a:t>~ </a:t>
            </a:r>
            <a:r>
              <a:rPr lang="ko-KR" altLang="en-US" sz="1100" b="1" dirty="0" smtClean="0">
                <a:solidFill>
                  <a:srgbClr val="7030A0"/>
                </a:solidFill>
                <a:latin typeface="+mn-ea"/>
              </a:rPr>
              <a:t>선착순 마감</a:t>
            </a:r>
            <a:endParaRPr lang="en-US" altLang="ko-KR" sz="1100" b="1" dirty="0" smtClean="0">
              <a:solidFill>
                <a:srgbClr val="7030A0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+mn-ea"/>
              </a:rPr>
              <a:t>신청방법 </a:t>
            </a:r>
            <a:r>
              <a:rPr lang="en-US" altLang="ko-KR" sz="1200" dirty="0">
                <a:latin typeface="+mn-ea"/>
              </a:rPr>
              <a:t>:  </a:t>
            </a:r>
            <a:r>
              <a:rPr lang="ko-KR" altLang="en-US" sz="1200" spc="-100" dirty="0"/>
              <a:t>진주시통합예약시스템 </a:t>
            </a:r>
            <a:r>
              <a:rPr lang="en-US" altLang="ko-KR" sz="1200" spc="-100" dirty="0"/>
              <a:t>(</a:t>
            </a:r>
            <a:r>
              <a:rPr lang="en-US" altLang="ko-KR" sz="1200" u="sng" spc="-100" dirty="0">
                <a:hlinkClick r:id="rId2"/>
              </a:rPr>
              <a:t>https://www.jinju.go.kr/yeyak/08870/08882/08970.web</a:t>
            </a:r>
            <a:r>
              <a:rPr lang="ko-KR" altLang="en-US" sz="1200" spc="-100" dirty="0"/>
              <a:t> </a:t>
            </a:r>
            <a:r>
              <a:rPr lang="en-US" altLang="ko-KR" sz="1200" spc="-100" dirty="0"/>
              <a:t>)      </a:t>
            </a:r>
            <a:r>
              <a:rPr lang="ko-KR" altLang="en-US" sz="1200" spc="-100" dirty="0"/>
              <a:t>⇨본인인증      ⇨</a:t>
            </a:r>
            <a:r>
              <a:rPr lang="ko-KR" altLang="en-US" sz="1200" spc="-100" dirty="0" err="1"/>
              <a:t>교육강좌</a:t>
            </a:r>
            <a:r>
              <a:rPr lang="ko-KR" altLang="en-US" sz="1200" spc="-100" dirty="0"/>
              <a:t> “육아종합지원센터” ⇨ </a:t>
            </a:r>
            <a:r>
              <a:rPr lang="ko-KR" altLang="en-US" sz="1200" spc="-100" dirty="0" err="1"/>
              <a:t>가정양육</a:t>
            </a:r>
            <a:r>
              <a:rPr lang="ko-KR" altLang="en-US" sz="1200" spc="-100" dirty="0"/>
              <a:t> 지원프로그램 ⇨ “</a:t>
            </a:r>
            <a:r>
              <a:rPr lang="ko-KR" altLang="en-US" sz="1200" spc="-100" dirty="0" err="1"/>
              <a:t>교육명</a:t>
            </a:r>
            <a:r>
              <a:rPr lang="ko-KR" altLang="en-US" sz="1200" spc="-100" dirty="0"/>
              <a:t>” ⇨ 신청하기            </a:t>
            </a:r>
            <a:endParaRPr lang="en-US" altLang="ko-KR" sz="1200" spc="-100" dirty="0"/>
          </a:p>
          <a:p>
            <a:pPr>
              <a:lnSpc>
                <a:spcPct val="150000"/>
              </a:lnSpc>
            </a:pPr>
            <a:r>
              <a:rPr lang="ko-KR" altLang="en-US" sz="1200" spc="-100" dirty="0"/>
              <a:t>        ⇨ 확인 문자 자동 </a:t>
            </a:r>
            <a:r>
              <a:rPr lang="ko-KR" altLang="en-US" sz="1200" spc="-100" dirty="0" smtClean="0"/>
              <a:t>전송됨  </a:t>
            </a:r>
            <a:r>
              <a:rPr lang="en-US" altLang="ko-KR" sz="1200" spc="-100" dirty="0" smtClean="0"/>
              <a:t>( </a:t>
            </a:r>
            <a:r>
              <a:rPr lang="ko-KR" altLang="en-US" sz="1200" spc="-100" dirty="0" err="1" smtClean="0"/>
              <a:t>취소시</a:t>
            </a:r>
            <a:r>
              <a:rPr lang="ko-KR" altLang="en-US" sz="1200" spc="-100" dirty="0" smtClean="0"/>
              <a:t>  반드시 유선 전화  </a:t>
            </a:r>
            <a:r>
              <a:rPr lang="ko-KR" altLang="en-US" sz="1200" spc="-100" dirty="0" err="1" smtClean="0"/>
              <a:t>연락바람</a:t>
            </a:r>
            <a:r>
              <a:rPr lang="ko-KR" altLang="en-US" sz="1200" spc="-100" dirty="0" smtClean="0"/>
              <a:t>  </a:t>
            </a:r>
            <a:r>
              <a:rPr lang="en-US" altLang="ko-KR" sz="1200" spc="-100" dirty="0" smtClean="0"/>
              <a:t>749-3624 )</a:t>
            </a:r>
            <a:r>
              <a:rPr lang="en-US" altLang="ko-KR" sz="1200" b="1" dirty="0"/>
              <a:t/>
            </a:r>
            <a:br>
              <a:rPr lang="en-US" altLang="ko-KR" sz="1200" b="1" dirty="0"/>
            </a:br>
            <a:r>
              <a:rPr lang="en-US" altLang="ko-KR" sz="1200" dirty="0"/>
              <a:t>* </a:t>
            </a:r>
            <a:r>
              <a:rPr lang="ko-KR" altLang="en-US" sz="1200" dirty="0"/>
              <a:t>문         의  </a:t>
            </a:r>
            <a:r>
              <a:rPr lang="en-US" altLang="ko-KR" sz="1200" dirty="0"/>
              <a:t>:  </a:t>
            </a:r>
            <a:r>
              <a:rPr lang="ko-KR" altLang="en-US" sz="1200" dirty="0"/>
              <a:t>공통부모교육 담당자 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  </a:t>
            </a:r>
            <a:r>
              <a:rPr lang="en-US" altLang="ko-KR" sz="1200" b="1" dirty="0"/>
              <a:t>055-749-3624 )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70C0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70C0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0070C0"/>
                </a:solidFill>
                <a:latin typeface="+mn-ea"/>
              </a:rPr>
              <a:t>안내 사항 </a:t>
            </a:r>
            <a:r>
              <a:rPr lang="en-US" altLang="ko-KR" sz="1100" b="1" dirty="0" smtClean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0070C0"/>
                </a:solidFill>
                <a:latin typeface="+mn-ea"/>
              </a:rPr>
              <a:t>필독</a:t>
            </a:r>
            <a:r>
              <a:rPr lang="en-US" altLang="ko-KR" sz="1100" b="1" dirty="0" smtClean="0">
                <a:solidFill>
                  <a:srgbClr val="0070C0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100" b="1" dirty="0" smtClean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b="1" dirty="0" smtClean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b="1" dirty="0" smtClean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702836" y="7003496"/>
            <a:ext cx="4713990" cy="1718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r>
              <a:rPr lang="en-US" altLang="ko-KR" sz="1100" dirty="0" smtClean="0">
                <a:latin typeface="맑은 고딕" panose="020B0503020000020004" pitchFamily="50" charset="-127"/>
              </a:rPr>
              <a:t>1 .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본 교육은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대면교육입니다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2.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교육비는 무료로 진행됩니다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3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원활한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강의진행을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위해 자녀 동반은 불가합니다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.</a:t>
            </a:r>
          </a:p>
          <a:p>
            <a:pPr algn="l">
              <a:lnSpc>
                <a:spcPts val="1600"/>
              </a:lnSpc>
            </a:pPr>
            <a:r>
              <a:rPr lang="en-US" altLang="ko-KR" sz="1100" dirty="0">
                <a:latin typeface="맑은 고딕" panose="020B0503020000020004" pitchFamily="50" charset="-127"/>
              </a:rPr>
              <a:t> 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 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사전에 교육을 접수하지 않은 분은 교육장 입실이 제한됩니다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.</a:t>
            </a:r>
          </a:p>
          <a:p>
            <a:pPr algn="l">
              <a:lnSpc>
                <a:spcPts val="1600"/>
              </a:lnSpc>
            </a:pPr>
            <a:r>
              <a:rPr lang="en-US" altLang="ko-KR" sz="1100" dirty="0">
                <a:latin typeface="맑은 고딕" panose="020B0503020000020004" pitchFamily="50" charset="-127"/>
              </a:rPr>
              <a:t> 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  *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주차장이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협소하오니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대중교통을 이용해주시기 바랍니다 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  </a:t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4.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교육 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시작 시간과  소요시간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을 지켜주시기 바랍니다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5.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교육시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‘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생활방역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지침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’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준수에 협조하여 주시기 바랍니다</a:t>
            </a: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1813631" y="8840219"/>
            <a:ext cx="3389243" cy="55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13631" y="683375"/>
            <a:ext cx="4640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공통부모교육 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‘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소중한 나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’(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성격유형검사 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32417"/>
              </p:ext>
            </p:extLst>
          </p:nvPr>
        </p:nvGraphicFramePr>
        <p:xfrm>
          <a:off x="433847" y="4851632"/>
          <a:ext cx="6070303" cy="1806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128">
                  <a:extLst>
                    <a:ext uri="{9D8B030D-6E8A-4147-A177-3AD203B41FA5}">
                      <a16:colId xmlns:a16="http://schemas.microsoft.com/office/drawing/2014/main" val="1568444342"/>
                    </a:ext>
                  </a:extLst>
                </a:gridCol>
                <a:gridCol w="3168278">
                  <a:extLst>
                    <a:ext uri="{9D8B030D-6E8A-4147-A177-3AD203B41FA5}">
                      <a16:colId xmlns:a16="http://schemas.microsoft.com/office/drawing/2014/main" val="3097737640"/>
                    </a:ext>
                  </a:extLst>
                </a:gridCol>
                <a:gridCol w="1835897">
                  <a:extLst>
                    <a:ext uri="{9D8B030D-6E8A-4147-A177-3AD203B41FA5}">
                      <a16:colId xmlns:a16="http://schemas.microsoft.com/office/drawing/2014/main" val="3709620244"/>
                    </a:ext>
                  </a:extLst>
                </a:gridCol>
              </a:tblGrid>
              <a:tr h="21897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  </a:t>
                      </a:r>
                      <a:r>
                        <a:rPr lang="ko-KR" altLang="en-US" dirty="0" err="1" smtClean="0"/>
                        <a:t>교육일시</a:t>
                      </a:r>
                      <a:r>
                        <a:rPr lang="ko-KR" altLang="en-US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                              </a:t>
                      </a:r>
                      <a:r>
                        <a:rPr lang="ko-KR" altLang="en-US" baseline="0" dirty="0" smtClean="0"/>
                        <a:t>         </a:t>
                      </a:r>
                      <a:r>
                        <a:rPr lang="ko-KR" altLang="en-US" dirty="0" smtClean="0"/>
                        <a:t>교육 내용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020690"/>
                  </a:ext>
                </a:extLst>
              </a:tr>
              <a:tr h="373424">
                <a:tc rowSpan="4"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월 </a:t>
                      </a:r>
                      <a:r>
                        <a:rPr lang="en-US" altLang="ko-KR" dirty="0" smtClean="0"/>
                        <a:t>25</a:t>
                      </a:r>
                      <a:r>
                        <a:rPr lang="ko-KR" altLang="en-US" dirty="0" smtClean="0"/>
                        <a:t>일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화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dirty="0" smtClean="0"/>
                        <a:t>10:00~13:00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/>
                        <a:t>- </a:t>
                      </a:r>
                      <a:r>
                        <a:rPr lang="ko-KR" altLang="en-US" sz="1050" dirty="0" smtClean="0"/>
                        <a:t>새삼 발견하는 소중한 나의 성격과 가치</a:t>
                      </a:r>
                      <a:endParaRPr lang="ko-KR" altLang="en-US" sz="105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050" dirty="0" smtClean="0">
                          <a:solidFill>
                            <a:srgbClr val="7030A0"/>
                          </a:solidFill>
                        </a:rPr>
                        <a:t>*</a:t>
                      </a:r>
                      <a:r>
                        <a:rPr lang="ko-KR" altLang="en-US" sz="1050" dirty="0" smtClean="0">
                          <a:solidFill>
                            <a:srgbClr val="7030A0"/>
                          </a:solidFill>
                        </a:rPr>
                        <a:t>성격 </a:t>
                      </a:r>
                      <a:r>
                        <a:rPr lang="ko-KR" altLang="en-US" sz="1050" dirty="0" err="1" smtClean="0">
                          <a:solidFill>
                            <a:srgbClr val="7030A0"/>
                          </a:solidFill>
                        </a:rPr>
                        <a:t>유형검사를</a:t>
                      </a:r>
                      <a:r>
                        <a:rPr lang="ko-KR" altLang="en-US" sz="1050" dirty="0" smtClean="0">
                          <a:solidFill>
                            <a:srgbClr val="7030A0"/>
                          </a:solidFill>
                        </a:rPr>
                        <a:t> 통해</a:t>
                      </a:r>
                      <a:r>
                        <a:rPr lang="en-US" altLang="ko-KR" sz="1050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rgbClr val="7030A0"/>
                          </a:solidFill>
                        </a:rPr>
                        <a:t>나에 </a:t>
                      </a:r>
                      <a:endParaRPr lang="en-US" altLang="ko-KR" sz="1050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050" dirty="0" smtClean="0">
                          <a:solidFill>
                            <a:srgbClr val="7030A0"/>
                          </a:solidFill>
                        </a:rPr>
                        <a:t>  대한 감정을 발견하고 </a:t>
                      </a:r>
                      <a:endParaRPr lang="en-US" altLang="ko-KR" sz="1050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050" dirty="0" smtClean="0">
                          <a:solidFill>
                            <a:srgbClr val="7030A0"/>
                          </a:solidFill>
                        </a:rPr>
                        <a:t>  긍정적 가치</a:t>
                      </a:r>
                      <a:r>
                        <a:rPr lang="en-US" altLang="ko-KR" sz="1050" dirty="0" smtClean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rgbClr val="7030A0"/>
                          </a:solidFill>
                        </a:rPr>
                        <a:t>향상에 초점</a:t>
                      </a:r>
                      <a:endParaRPr lang="ko-KR" altLang="en-US" sz="105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5122311"/>
                  </a:ext>
                </a:extLst>
              </a:tr>
              <a:tr h="4694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50" dirty="0" smtClean="0"/>
                        <a:t>-</a:t>
                      </a:r>
                      <a:r>
                        <a:rPr lang="ko-KR" altLang="en-US" sz="1050" dirty="0" err="1" smtClean="0"/>
                        <a:t>나쁜성격</a:t>
                      </a:r>
                      <a:r>
                        <a:rPr lang="en-US" altLang="ko-KR" sz="1050" dirty="0" smtClean="0"/>
                        <a:t>? </a:t>
                      </a:r>
                      <a:r>
                        <a:rPr lang="ko-KR" altLang="en-US" sz="1050" dirty="0" smtClean="0"/>
                        <a:t>좋은 성격</a:t>
                      </a:r>
                      <a:r>
                        <a:rPr lang="en-US" altLang="ko-KR" sz="1050" dirty="0" smtClean="0"/>
                        <a:t>?</a:t>
                      </a: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50" baseline="0" dirty="0" smtClean="0"/>
                        <a:t> ( </a:t>
                      </a:r>
                      <a:r>
                        <a:rPr lang="ko-KR" altLang="en-US" sz="1050" baseline="0" dirty="0" smtClean="0"/>
                        <a:t>내 성격이 싫어요</a:t>
                      </a:r>
                      <a:r>
                        <a:rPr lang="en-US" altLang="ko-KR" sz="1050" baseline="0" dirty="0" smtClean="0"/>
                        <a:t>. </a:t>
                      </a:r>
                      <a:r>
                        <a:rPr lang="ko-KR" altLang="en-US" sz="1050" baseline="0" dirty="0" smtClean="0"/>
                        <a:t>내 성격이 좋아요</a:t>
                      </a:r>
                      <a:r>
                        <a:rPr lang="en-US" altLang="ko-KR" sz="1050" baseline="0" dirty="0" smtClean="0"/>
                        <a:t>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105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598404"/>
                  </a:ext>
                </a:extLst>
              </a:tr>
              <a:tr h="4090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50" dirty="0" smtClean="0"/>
                        <a:t>-</a:t>
                      </a:r>
                      <a:r>
                        <a:rPr lang="ko-KR" altLang="en-US" sz="1050" dirty="0" smtClean="0"/>
                        <a:t>성격 약점</a:t>
                      </a:r>
                      <a:r>
                        <a:rPr lang="en-US" altLang="ko-KR" sz="1050" dirty="0" smtClean="0"/>
                        <a:t>? </a:t>
                      </a:r>
                      <a:r>
                        <a:rPr lang="ko-KR" altLang="en-US" sz="1050" dirty="0" smtClean="0"/>
                        <a:t>성격 강점</a:t>
                      </a:r>
                      <a:r>
                        <a:rPr lang="en-US" altLang="ko-KR" sz="1050" dirty="0" smtClean="0"/>
                        <a:t>?</a:t>
                      </a: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50" dirty="0" smtClean="0"/>
                        <a:t> (</a:t>
                      </a:r>
                      <a:r>
                        <a:rPr lang="ko-KR" altLang="en-US" sz="1050" dirty="0" smtClean="0"/>
                        <a:t>나는 이런 사람 </a:t>
                      </a:r>
                      <a:r>
                        <a:rPr lang="ko-KR" altLang="en-US" sz="1050" dirty="0" err="1" smtClean="0"/>
                        <a:t>아니예요</a:t>
                      </a:r>
                      <a:r>
                        <a:rPr lang="en-US" altLang="ko-KR" sz="1050" dirty="0" smtClean="0"/>
                        <a:t>,</a:t>
                      </a:r>
                      <a:r>
                        <a:rPr lang="ko-KR" altLang="en-US" sz="1050" dirty="0" smtClean="0"/>
                        <a:t>나는 이런 사람이에요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79858"/>
                  </a:ext>
                </a:extLst>
              </a:tr>
              <a:tr h="25506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/>
                        <a:t>- </a:t>
                      </a:r>
                      <a:r>
                        <a:rPr lang="ko-KR" altLang="en-US" sz="1050" dirty="0" smtClean="0"/>
                        <a:t>나의 간절한 </a:t>
                      </a:r>
                      <a:r>
                        <a:rPr lang="ko-KR" altLang="en-US" sz="1050" dirty="0" err="1" smtClean="0"/>
                        <a:t>위시트리</a:t>
                      </a:r>
                      <a:r>
                        <a:rPr lang="en-US" altLang="ko-KR" sz="1050" dirty="0" smtClean="0"/>
                        <a:t>!</a:t>
                      </a:r>
                      <a:r>
                        <a:rPr lang="en-US" altLang="ko-KR" sz="1050" baseline="0" dirty="0" smtClean="0"/>
                        <a:t> </a:t>
                      </a:r>
                      <a:r>
                        <a:rPr lang="en-US" altLang="ko-KR" sz="1050" dirty="0" smtClean="0"/>
                        <a:t> </a:t>
                      </a:r>
                      <a:r>
                        <a:rPr lang="ko-KR" altLang="en-US" sz="1050" dirty="0" smtClean="0"/>
                        <a:t>나의 멋진 </a:t>
                      </a:r>
                      <a:r>
                        <a:rPr lang="ko-KR" altLang="en-US" sz="1050" dirty="0" err="1" smtClean="0"/>
                        <a:t>버킷리스트</a:t>
                      </a:r>
                      <a:r>
                        <a:rPr lang="en-US" altLang="ko-KR" sz="1050" dirty="0" smtClean="0"/>
                        <a:t>!</a:t>
                      </a:r>
                      <a:endParaRPr lang="ko-KR" altLang="en-US" sz="105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73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</TotalTime>
  <Words>315</Words>
  <Application>Microsoft Office PowerPoint</Application>
  <PresentationFormat>A4 용지(210x297mm)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65</cp:revision>
  <cp:lastPrinted>2023-04-11T05:07:49Z</cp:lastPrinted>
  <dcterms:created xsi:type="dcterms:W3CDTF">2023-02-15T05:03:23Z</dcterms:created>
  <dcterms:modified xsi:type="dcterms:W3CDTF">2023-04-11T05:09:13Z</dcterms:modified>
</cp:coreProperties>
</file>