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9B8"/>
    <a:srgbClr val="F7BE82"/>
    <a:srgbClr val="F7BB7C"/>
    <a:srgbClr val="F08411"/>
    <a:srgbClr val="B8D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3066" y="12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5" d="100"/>
          <a:sy n="75" d="100"/>
        </p:scale>
        <p:origin x="31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A239F0-0B18-4B39-85B4-C70C36418619}" type="datetimeFigureOut">
              <a:rPr lang="ko-KR" altLang="en-US" smtClean="0"/>
              <a:t>2024-06-07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19D40-5A6E-42E5-A406-AC0A3ECBCE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4931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2024-06-07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88550"/>
          </a:xfrm>
          <a:prstGeom prst="rect">
            <a:avLst/>
          </a:prstGeom>
        </p:spPr>
      </p:pic>
      <p:sp>
        <p:nvSpPr>
          <p:cNvPr id="9" name="직사각형 8"/>
          <p:cNvSpPr/>
          <p:nvPr userDrawn="1"/>
        </p:nvSpPr>
        <p:spPr>
          <a:xfrm>
            <a:off x="514350" y="678180"/>
            <a:ext cx="2426970" cy="1409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8137" y="512728"/>
            <a:ext cx="1477963" cy="595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413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2024-06-07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5427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2024-06-07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688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2024-06-07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588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2024-06-07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6471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2024-06-07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2470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2024-06-07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3098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2024-06-07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687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2024-06-07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1440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2024-06-07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941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2024-06-07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3490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DAAB5-1869-4EF5-8CEC-2ECE664CE5DF}" type="datetimeFigureOut">
              <a:rPr lang="ko-KR" altLang="en-US" smtClean="0"/>
              <a:t>2024-06-07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6193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inju.go.kr/yeyak/08870/08882/08970.web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42938" y="-139596"/>
            <a:ext cx="150106" cy="300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4295" tIns="37148" rIns="74295" bIns="3714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463"/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494686" y="6940314"/>
            <a:ext cx="5985431" cy="20180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1600"/>
              </a:lnSpc>
            </a:pPr>
            <a:endParaRPr lang="ko-KR" altLang="en-US" sz="1100" dirty="0"/>
          </a:p>
        </p:txBody>
      </p:sp>
      <p:pic>
        <p:nvPicPr>
          <p:cNvPr id="14" name="_x336125376" descr="EMB00016e004689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8" b="21098"/>
          <a:stretch/>
        </p:blipFill>
        <p:spPr bwMode="auto">
          <a:xfrm>
            <a:off x="2039544" y="8958403"/>
            <a:ext cx="3128211" cy="57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480887" y="1189611"/>
            <a:ext cx="5895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262551" y="1010653"/>
            <a:ext cx="6260713" cy="5266493"/>
          </a:xfrm>
        </p:spPr>
        <p:txBody>
          <a:bodyPr anchor="ctr"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en-US" altLang="ko-KR" sz="31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 6</a:t>
            </a:r>
            <a:r>
              <a:rPr lang="ko-KR" altLang="en-US" sz="31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월 부모자녀 체험활동 신청안내</a:t>
            </a:r>
            <a:r>
              <a:rPr lang="en-US" altLang="ko-KR" sz="1600" dirty="0" smtClean="0">
                <a:latin typeface="Arial Rounded MT Bold" panose="020F0704030504030204" pitchFamily="34" charset="0"/>
              </a:rPr>
              <a:t/>
            </a:r>
            <a:br>
              <a:rPr lang="en-US" altLang="ko-KR" sz="1600" dirty="0" smtClean="0">
                <a:latin typeface="Arial Rounded MT Bold" panose="020F0704030504030204" pitchFamily="34" charset="0"/>
              </a:rPr>
            </a:br>
            <a:r>
              <a:rPr lang="ko-KR" altLang="en-US" sz="1600" dirty="0" smtClean="0">
                <a:latin typeface="Wide Latin" panose="020A0A07050505020404" pitchFamily="18" charset="0"/>
              </a:rPr>
              <a:t>  </a:t>
            </a:r>
            <a:r>
              <a:rPr lang="ko-KR" altLang="en-US" sz="1200" dirty="0" smtClean="0">
                <a:latin typeface="Wide Latin" panose="020A0A07050505020404" pitchFamily="18" charset="0"/>
              </a:rPr>
              <a:t>진주시 육아종합지원센터에서는 영유아가정의 부모와 자녀가 서로에 대한 신뢰감을 가지고</a:t>
            </a:r>
            <a:r>
              <a:rPr lang="en-US" altLang="ko-KR" sz="1200" dirty="0" smtClean="0">
                <a:latin typeface="Wide Latin" panose="020A0A07050505020404" pitchFamily="18" charset="0"/>
              </a:rPr>
              <a:t/>
            </a:r>
            <a:br>
              <a:rPr lang="en-US" altLang="ko-KR" sz="1200" dirty="0" smtClean="0"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>  </a:t>
            </a:r>
            <a:r>
              <a:rPr lang="ko-KR" altLang="en-US" sz="1200" dirty="0" smtClean="0">
                <a:latin typeface="Wide Latin" panose="020A0A07050505020404" pitchFamily="18" charset="0"/>
              </a:rPr>
              <a:t>긍정의 가족으로 발전해 나가도록 부모자녀 체험활동을 진행하고자 합니다</a:t>
            </a:r>
            <a:r>
              <a:rPr lang="en-US" altLang="ko-KR" sz="1200" dirty="0" smtClean="0">
                <a:latin typeface="Wide Latin" panose="020A0A07050505020404" pitchFamily="18" charset="0"/>
              </a:rPr>
              <a:t>. </a:t>
            </a:r>
            <a:r>
              <a:rPr lang="en-US" altLang="ko-KR" sz="1200" dirty="0">
                <a:latin typeface="Wide Latin" panose="020A0A07050505020404" pitchFamily="18" charset="0"/>
              </a:rPr>
              <a:t/>
            </a:r>
            <a:br>
              <a:rPr lang="en-US" altLang="ko-KR" sz="1200" dirty="0"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>  </a:t>
            </a:r>
            <a:r>
              <a:rPr lang="ko-KR" altLang="en-US" sz="1200" dirty="0" smtClean="0">
                <a:latin typeface="Wide Latin" panose="020A0A07050505020404" pitchFamily="18" charset="0"/>
              </a:rPr>
              <a:t>많은 관심과  </a:t>
            </a:r>
            <a:r>
              <a:rPr lang="ko-KR" altLang="en-US" sz="1200" dirty="0" err="1" smtClean="0">
                <a:latin typeface="Wide Latin" panose="020A0A07050505020404" pitchFamily="18" charset="0"/>
              </a:rPr>
              <a:t>참여신청</a:t>
            </a:r>
            <a:r>
              <a:rPr lang="en-US" altLang="ko-KR" sz="1200" dirty="0" smtClean="0">
                <a:latin typeface="Wide Latin" panose="020A0A07050505020404" pitchFamily="18" charset="0"/>
              </a:rPr>
              <a:t> </a:t>
            </a:r>
            <a:r>
              <a:rPr lang="ko-KR" altLang="en-US" sz="1200" dirty="0" smtClean="0">
                <a:latin typeface="Wide Latin" panose="020A0A07050505020404" pitchFamily="18" charset="0"/>
              </a:rPr>
              <a:t>바랍니다 </a:t>
            </a:r>
            <a:r>
              <a:rPr lang="en-US" altLang="ko-KR" sz="1200" dirty="0">
                <a:latin typeface="Wide Latin" panose="020A0A07050505020404" pitchFamily="18" charset="0"/>
              </a:rPr>
              <a:t/>
            </a:r>
            <a:br>
              <a:rPr lang="en-US" altLang="ko-KR" sz="1200" dirty="0"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/>
            </a:r>
            <a:br>
              <a:rPr lang="en-US" altLang="ko-KR" sz="1200" dirty="0" smtClean="0"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>   * </a:t>
            </a:r>
            <a:r>
              <a:rPr lang="ko-KR" altLang="en-US" sz="1200" dirty="0" err="1" smtClean="0">
                <a:latin typeface="Wide Latin" panose="020A0A07050505020404" pitchFamily="18" charset="0"/>
              </a:rPr>
              <a:t>교육일시</a:t>
            </a:r>
            <a:r>
              <a:rPr lang="ko-KR" altLang="en-US" sz="1200" dirty="0" smtClean="0">
                <a:latin typeface="Wide Latin" panose="020A0A07050505020404" pitchFamily="18" charset="0"/>
              </a:rPr>
              <a:t> 및 대상 </a:t>
            </a:r>
            <a:r>
              <a:rPr lang="en-US" altLang="ko-KR" sz="1200" dirty="0" smtClean="0">
                <a:latin typeface="Wide Latin" panose="020A0A07050505020404" pitchFamily="18" charset="0"/>
              </a:rPr>
              <a:t/>
            </a:r>
            <a:br>
              <a:rPr lang="en-US" altLang="ko-KR" sz="1200" dirty="0" smtClean="0"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>          </a:t>
            </a:r>
            <a:r>
              <a:rPr lang="en-US" altLang="ko-KR" sz="1200" b="1" dirty="0" smtClean="0">
                <a:solidFill>
                  <a:srgbClr val="00B050"/>
                </a:solidFill>
                <a:latin typeface="+mn-ea"/>
              </a:rPr>
              <a:t>6</a:t>
            </a:r>
            <a:r>
              <a:rPr lang="ko-KR" altLang="en-US" sz="1200" b="1" dirty="0">
                <a:solidFill>
                  <a:srgbClr val="00B050"/>
                </a:solidFill>
                <a:latin typeface="+mn-ea"/>
              </a:rPr>
              <a:t>월 </a:t>
            </a:r>
            <a:r>
              <a:rPr lang="en-US" altLang="ko-KR" sz="1200" b="1" dirty="0">
                <a:solidFill>
                  <a:srgbClr val="00B050"/>
                </a:solidFill>
                <a:latin typeface="+mn-ea"/>
              </a:rPr>
              <a:t>20</a:t>
            </a:r>
            <a:r>
              <a:rPr lang="ko-KR" altLang="en-US" sz="1200" b="1" dirty="0">
                <a:solidFill>
                  <a:srgbClr val="00B050"/>
                </a:solidFill>
                <a:latin typeface="+mn-ea"/>
              </a:rPr>
              <a:t>일 </a:t>
            </a:r>
            <a:r>
              <a:rPr lang="en-US" altLang="ko-KR" sz="1200" b="1" dirty="0">
                <a:solidFill>
                  <a:srgbClr val="00B050"/>
                </a:solidFill>
                <a:latin typeface="+mn-ea"/>
              </a:rPr>
              <a:t>(</a:t>
            </a:r>
            <a:r>
              <a:rPr lang="ko-KR" altLang="en-US" sz="1200" b="1" dirty="0">
                <a:solidFill>
                  <a:srgbClr val="00B050"/>
                </a:solidFill>
                <a:latin typeface="+mn-ea"/>
              </a:rPr>
              <a:t>목</a:t>
            </a:r>
            <a:r>
              <a:rPr lang="en-US" altLang="ko-KR" sz="1200" b="1" dirty="0">
                <a:solidFill>
                  <a:srgbClr val="00B050"/>
                </a:solidFill>
                <a:latin typeface="+mn-ea"/>
              </a:rPr>
              <a:t>) 16</a:t>
            </a:r>
            <a:r>
              <a:rPr lang="ko-KR" altLang="en-US" sz="1200" b="1" dirty="0">
                <a:solidFill>
                  <a:srgbClr val="00B050"/>
                </a:solidFill>
                <a:latin typeface="+mn-ea"/>
              </a:rPr>
              <a:t>시</a:t>
            </a:r>
            <a:r>
              <a:rPr lang="en-US" altLang="ko-KR" sz="1200" b="1" dirty="0">
                <a:solidFill>
                  <a:srgbClr val="00B050"/>
                </a:solidFill>
                <a:latin typeface="+mn-ea"/>
              </a:rPr>
              <a:t>30</a:t>
            </a:r>
            <a:r>
              <a:rPr lang="ko-KR" altLang="en-US" sz="1200" b="1" dirty="0">
                <a:solidFill>
                  <a:srgbClr val="00B050"/>
                </a:solidFill>
                <a:latin typeface="+mn-ea"/>
              </a:rPr>
              <a:t>분</a:t>
            </a:r>
            <a:r>
              <a:rPr lang="en-US" altLang="ko-KR" sz="1200" b="1" dirty="0">
                <a:solidFill>
                  <a:srgbClr val="00B050"/>
                </a:solidFill>
                <a:latin typeface="+mn-ea"/>
              </a:rPr>
              <a:t>~ 18</a:t>
            </a:r>
            <a:r>
              <a:rPr lang="ko-KR" altLang="en-US" sz="1200" b="1" dirty="0" smtClean="0">
                <a:solidFill>
                  <a:srgbClr val="00B050"/>
                </a:solidFill>
                <a:latin typeface="+mn-ea"/>
              </a:rPr>
              <a:t>시  </a:t>
            </a:r>
            <a:r>
              <a:rPr lang="en-US" altLang="ko-KR" sz="1200" b="1" dirty="0" smtClean="0">
                <a:solidFill>
                  <a:srgbClr val="00B050"/>
                </a:solidFill>
                <a:latin typeface="+mn-ea"/>
              </a:rPr>
              <a:t>(</a:t>
            </a:r>
            <a:r>
              <a:rPr lang="en-US" altLang="ko-KR" sz="1200" b="1" dirty="0">
                <a:solidFill>
                  <a:srgbClr val="00B050"/>
                </a:solidFill>
                <a:latin typeface="+mn-ea"/>
              </a:rPr>
              <a:t>4~5</a:t>
            </a:r>
            <a:r>
              <a:rPr lang="ko-KR" altLang="en-US" sz="1200" b="1" dirty="0">
                <a:solidFill>
                  <a:srgbClr val="00B050"/>
                </a:solidFill>
                <a:latin typeface="+mn-ea"/>
              </a:rPr>
              <a:t>세</a:t>
            </a:r>
            <a:r>
              <a:rPr lang="en-US" altLang="ko-KR" sz="1200" b="1" dirty="0">
                <a:solidFill>
                  <a:srgbClr val="00B050"/>
                </a:solidFill>
                <a:latin typeface="+mn-ea"/>
              </a:rPr>
              <a:t>) </a:t>
            </a:r>
            <a:r>
              <a:rPr lang="ko-KR" altLang="en-US" sz="1200" b="1" dirty="0">
                <a:solidFill>
                  <a:srgbClr val="00B050"/>
                </a:solidFill>
                <a:latin typeface="+mn-ea"/>
              </a:rPr>
              <a:t>영아 </a:t>
            </a:r>
            <a:r>
              <a:rPr lang="ko-KR" altLang="en-US" sz="1200" b="1" dirty="0" smtClean="0">
                <a:solidFill>
                  <a:srgbClr val="00B050"/>
                </a:solidFill>
                <a:latin typeface="+mn-ea"/>
              </a:rPr>
              <a:t> </a:t>
            </a:r>
            <a:r>
              <a:rPr lang="en-US" altLang="ko-KR" sz="1200" b="1" dirty="0" smtClean="0">
                <a:solidFill>
                  <a:srgbClr val="00B050"/>
                </a:solidFill>
                <a:latin typeface="+mn-ea"/>
              </a:rPr>
              <a:t>8</a:t>
            </a:r>
            <a:r>
              <a:rPr lang="ko-KR" altLang="en-US" sz="1200" b="1" dirty="0">
                <a:solidFill>
                  <a:srgbClr val="00B050"/>
                </a:solidFill>
                <a:latin typeface="+mn-ea"/>
              </a:rPr>
              <a:t>가족</a:t>
            </a:r>
            <a:r>
              <a:rPr lang="en-US" altLang="ko-KR" sz="1200" b="1" dirty="0">
                <a:solidFill>
                  <a:srgbClr val="00B050"/>
                </a:solidFill>
                <a:latin typeface="Wide Latin" panose="020A0A07050505020404" pitchFamily="18" charset="0"/>
              </a:rPr>
              <a:t> </a:t>
            </a:r>
            <a:r>
              <a:rPr lang="ko-KR" altLang="en-US" sz="1200" b="1" dirty="0">
                <a:solidFill>
                  <a:srgbClr val="00B050"/>
                </a:solidFill>
                <a:latin typeface="Wide Latin" panose="020A0A07050505020404" pitchFamily="18" charset="0"/>
              </a:rPr>
              <a:t> </a:t>
            </a:r>
            <a:r>
              <a:rPr lang="en-US" altLang="ko-KR" sz="1200" b="1" dirty="0">
                <a:solidFill>
                  <a:srgbClr val="00B050"/>
                </a:solidFill>
                <a:latin typeface="+mn-ea"/>
              </a:rPr>
              <a:t>(</a:t>
            </a:r>
            <a:r>
              <a:rPr lang="ko-KR" altLang="en-US" sz="1200" b="1" dirty="0">
                <a:solidFill>
                  <a:srgbClr val="00B050"/>
                </a:solidFill>
                <a:latin typeface="+mn-ea"/>
              </a:rPr>
              <a:t>자녀</a:t>
            </a:r>
            <a:r>
              <a:rPr lang="en-US" altLang="ko-KR" sz="1200" b="1" dirty="0">
                <a:solidFill>
                  <a:srgbClr val="00B050"/>
                </a:solidFill>
                <a:latin typeface="+mn-ea"/>
              </a:rPr>
              <a:t>1+</a:t>
            </a:r>
            <a:r>
              <a:rPr lang="ko-KR" altLang="en-US" sz="1200" b="1" dirty="0">
                <a:solidFill>
                  <a:srgbClr val="00B050"/>
                </a:solidFill>
                <a:latin typeface="+mn-ea"/>
              </a:rPr>
              <a:t> 양육자 </a:t>
            </a:r>
            <a:r>
              <a:rPr lang="en-US" altLang="ko-KR" sz="1200" b="1" dirty="0">
                <a:solidFill>
                  <a:srgbClr val="00B050"/>
                </a:solidFill>
                <a:latin typeface="+mn-ea"/>
              </a:rPr>
              <a:t>1</a:t>
            </a:r>
            <a:r>
              <a:rPr lang="ko-KR" altLang="en-US" sz="1200" b="1" dirty="0">
                <a:solidFill>
                  <a:srgbClr val="00B050"/>
                </a:solidFill>
                <a:latin typeface="+mn-ea"/>
              </a:rPr>
              <a:t> </a:t>
            </a:r>
            <a:r>
              <a:rPr lang="en-US" altLang="ko-KR" sz="1200" dirty="0">
                <a:solidFill>
                  <a:srgbClr val="00B050"/>
                </a:solidFill>
                <a:latin typeface="+mn-ea"/>
              </a:rPr>
              <a:t>)</a:t>
            </a:r>
            <a:br>
              <a:rPr lang="en-US" altLang="ko-KR" sz="1200" dirty="0">
                <a:solidFill>
                  <a:srgbClr val="00B050"/>
                </a:solidFill>
                <a:latin typeface="+mn-ea"/>
              </a:rPr>
            </a:br>
            <a:r>
              <a:rPr lang="en-US" altLang="ko-KR" sz="1200" dirty="0" smtClean="0">
                <a:solidFill>
                  <a:srgbClr val="00B050"/>
                </a:solidFill>
                <a:latin typeface="+mn-ea"/>
              </a:rPr>
              <a:t>  </a:t>
            </a:r>
            <a:r>
              <a:rPr lang="en-US" altLang="ko-KR" sz="1200" dirty="0" smtClean="0">
                <a:latin typeface="Wide Latin" panose="020A0A07050505020404" pitchFamily="18" charset="0"/>
              </a:rPr>
              <a:t>       </a:t>
            </a:r>
            <a:r>
              <a:rPr lang="en-US" altLang="ko-KR" sz="1200" dirty="0" smtClean="0">
                <a:latin typeface="Wide Latin" panose="020A0A07050505020404" pitchFamily="18" charset="0"/>
              </a:rPr>
              <a:t> </a:t>
            </a:r>
            <a:r>
              <a:rPr lang="en-US" altLang="ko-KR" sz="1200" b="1" dirty="0" smtClean="0">
                <a:solidFill>
                  <a:srgbClr val="0070C0"/>
                </a:solidFill>
                <a:latin typeface="+mn-ea"/>
              </a:rPr>
              <a:t>6</a:t>
            </a:r>
            <a:r>
              <a:rPr lang="ko-KR" altLang="en-US" sz="1200" b="1" dirty="0">
                <a:solidFill>
                  <a:srgbClr val="0070C0"/>
                </a:solidFill>
                <a:latin typeface="+mn-ea"/>
              </a:rPr>
              <a:t>월 </a:t>
            </a:r>
            <a:r>
              <a:rPr lang="en-US" altLang="ko-KR" sz="1200" b="1" dirty="0" smtClean="0">
                <a:solidFill>
                  <a:srgbClr val="0070C0"/>
                </a:solidFill>
                <a:latin typeface="+mn-ea"/>
              </a:rPr>
              <a:t>27</a:t>
            </a:r>
            <a:r>
              <a:rPr lang="ko-KR" altLang="en-US" sz="1200" b="1" dirty="0" smtClean="0">
                <a:solidFill>
                  <a:srgbClr val="0070C0"/>
                </a:solidFill>
                <a:latin typeface="+mn-ea"/>
              </a:rPr>
              <a:t>일 </a:t>
            </a:r>
            <a:r>
              <a:rPr lang="en-US" altLang="ko-KR" sz="1200" b="1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1200" b="1" dirty="0">
                <a:solidFill>
                  <a:srgbClr val="0070C0"/>
                </a:solidFill>
                <a:latin typeface="+mn-ea"/>
              </a:rPr>
              <a:t>목</a:t>
            </a:r>
            <a:r>
              <a:rPr lang="en-US" altLang="ko-KR" sz="1200" b="1" dirty="0">
                <a:solidFill>
                  <a:srgbClr val="0070C0"/>
                </a:solidFill>
                <a:latin typeface="+mn-ea"/>
              </a:rPr>
              <a:t>) 16</a:t>
            </a:r>
            <a:r>
              <a:rPr lang="ko-KR" altLang="en-US" sz="1200" b="1" dirty="0">
                <a:solidFill>
                  <a:srgbClr val="0070C0"/>
                </a:solidFill>
                <a:latin typeface="+mn-ea"/>
              </a:rPr>
              <a:t>시</a:t>
            </a:r>
            <a:r>
              <a:rPr lang="en-US" altLang="ko-KR" sz="1200" b="1" dirty="0">
                <a:solidFill>
                  <a:srgbClr val="0070C0"/>
                </a:solidFill>
                <a:latin typeface="+mn-ea"/>
              </a:rPr>
              <a:t>30</a:t>
            </a:r>
            <a:r>
              <a:rPr lang="ko-KR" altLang="en-US" sz="1200" b="1" dirty="0">
                <a:solidFill>
                  <a:srgbClr val="0070C0"/>
                </a:solidFill>
                <a:latin typeface="+mn-ea"/>
              </a:rPr>
              <a:t>분</a:t>
            </a:r>
            <a:r>
              <a:rPr lang="en-US" altLang="ko-KR" sz="1200" b="1" dirty="0">
                <a:solidFill>
                  <a:srgbClr val="0070C0"/>
                </a:solidFill>
                <a:latin typeface="+mn-ea"/>
              </a:rPr>
              <a:t>~ 18</a:t>
            </a:r>
            <a:r>
              <a:rPr lang="ko-KR" altLang="en-US" sz="1200" b="1" dirty="0" smtClean="0">
                <a:solidFill>
                  <a:srgbClr val="0070C0"/>
                </a:solidFill>
                <a:latin typeface="+mn-ea"/>
              </a:rPr>
              <a:t>시 </a:t>
            </a:r>
            <a:r>
              <a:rPr lang="en-US" altLang="ko-KR" sz="1200" b="1" dirty="0" smtClean="0">
                <a:solidFill>
                  <a:srgbClr val="0070C0"/>
                </a:solidFill>
                <a:latin typeface="+mn-ea"/>
              </a:rPr>
              <a:t>(</a:t>
            </a:r>
            <a:r>
              <a:rPr lang="en-US" altLang="ko-KR" sz="1200" b="1" dirty="0" smtClean="0">
                <a:solidFill>
                  <a:srgbClr val="0070C0"/>
                </a:solidFill>
                <a:latin typeface="+mn-ea"/>
              </a:rPr>
              <a:t>6~7</a:t>
            </a:r>
            <a:r>
              <a:rPr lang="ko-KR" altLang="en-US" sz="1200" b="1" dirty="0" smtClean="0">
                <a:solidFill>
                  <a:srgbClr val="0070C0"/>
                </a:solidFill>
                <a:latin typeface="+mn-ea"/>
              </a:rPr>
              <a:t>세</a:t>
            </a:r>
            <a:r>
              <a:rPr lang="en-US" altLang="ko-KR" sz="1200" b="1" dirty="0">
                <a:solidFill>
                  <a:srgbClr val="0070C0"/>
                </a:solidFill>
                <a:latin typeface="+mn-ea"/>
              </a:rPr>
              <a:t>) </a:t>
            </a:r>
            <a:r>
              <a:rPr lang="ko-KR" altLang="en-US" sz="1200" b="1" dirty="0" smtClean="0">
                <a:solidFill>
                  <a:srgbClr val="0070C0"/>
                </a:solidFill>
                <a:latin typeface="+mn-ea"/>
              </a:rPr>
              <a:t>유아 </a:t>
            </a:r>
            <a:r>
              <a:rPr lang="en-US" altLang="ko-KR" sz="1200" b="1" dirty="0" smtClean="0">
                <a:solidFill>
                  <a:srgbClr val="0070C0"/>
                </a:solidFill>
                <a:latin typeface="+mn-ea"/>
              </a:rPr>
              <a:t>10</a:t>
            </a:r>
            <a:r>
              <a:rPr lang="ko-KR" altLang="en-US" sz="1200" b="1" dirty="0" smtClean="0">
                <a:solidFill>
                  <a:srgbClr val="0070C0"/>
                </a:solidFill>
                <a:latin typeface="+mn-ea"/>
              </a:rPr>
              <a:t>가족</a:t>
            </a:r>
            <a:r>
              <a:rPr lang="ko-KR" altLang="en-US" sz="1200" b="1" dirty="0" smtClean="0">
                <a:solidFill>
                  <a:srgbClr val="0070C0"/>
                </a:solidFill>
                <a:latin typeface="Wide Latin" panose="020A0A07050505020404" pitchFamily="18" charset="0"/>
              </a:rPr>
              <a:t> </a:t>
            </a:r>
            <a:r>
              <a:rPr lang="en-US" altLang="ko-KR" sz="1200" b="1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1200" b="1" dirty="0">
                <a:solidFill>
                  <a:srgbClr val="0070C0"/>
                </a:solidFill>
                <a:latin typeface="+mn-ea"/>
              </a:rPr>
              <a:t>자녀</a:t>
            </a:r>
            <a:r>
              <a:rPr lang="en-US" altLang="ko-KR" sz="1200" b="1" dirty="0">
                <a:solidFill>
                  <a:srgbClr val="0070C0"/>
                </a:solidFill>
                <a:latin typeface="+mn-ea"/>
              </a:rPr>
              <a:t>1+</a:t>
            </a:r>
            <a:r>
              <a:rPr lang="ko-KR" altLang="en-US" sz="1200" b="1" dirty="0">
                <a:solidFill>
                  <a:srgbClr val="0070C0"/>
                </a:solidFill>
                <a:latin typeface="+mn-ea"/>
              </a:rPr>
              <a:t> 양육자 </a:t>
            </a:r>
            <a:r>
              <a:rPr lang="en-US" altLang="ko-KR" sz="1200" b="1" dirty="0">
                <a:solidFill>
                  <a:srgbClr val="0070C0"/>
                </a:solidFill>
                <a:latin typeface="+mn-ea"/>
              </a:rPr>
              <a:t>1</a:t>
            </a:r>
            <a:r>
              <a:rPr lang="ko-KR" altLang="en-US" sz="1200" b="1" dirty="0">
                <a:solidFill>
                  <a:srgbClr val="0070C0"/>
                </a:solidFill>
                <a:latin typeface="+mn-ea"/>
              </a:rPr>
              <a:t> </a:t>
            </a:r>
            <a:r>
              <a:rPr lang="en-US" altLang="ko-KR" sz="1200" dirty="0">
                <a:solidFill>
                  <a:srgbClr val="0070C0"/>
                </a:solidFill>
                <a:latin typeface="+mn-ea"/>
              </a:rPr>
              <a:t>)</a:t>
            </a:r>
            <a:br>
              <a:rPr lang="en-US" altLang="ko-KR" sz="1200" dirty="0">
                <a:solidFill>
                  <a:srgbClr val="0070C0"/>
                </a:solidFill>
                <a:latin typeface="+mn-ea"/>
              </a:rPr>
            </a:br>
            <a:r>
              <a:rPr lang="en-US" altLang="ko-KR" sz="1200" dirty="0" smtClean="0">
                <a:solidFill>
                  <a:srgbClr val="0070C0"/>
                </a:solidFill>
                <a:latin typeface="+mn-ea"/>
              </a:rPr>
              <a:t>  </a:t>
            </a:r>
            <a:r>
              <a:rPr lang="en-US" altLang="ko-KR" sz="1200" dirty="0" smtClean="0">
                <a:latin typeface="Wide Latin" panose="020A0A07050505020404" pitchFamily="18" charset="0"/>
              </a:rPr>
              <a:t>* </a:t>
            </a:r>
            <a:r>
              <a:rPr lang="ko-KR" altLang="en-US" sz="1200" dirty="0">
                <a:latin typeface="Wide Latin" panose="020A0A07050505020404" pitchFamily="18" charset="0"/>
              </a:rPr>
              <a:t>교육장소 </a:t>
            </a:r>
            <a:r>
              <a:rPr lang="en-US" altLang="ko-KR" sz="1200" dirty="0">
                <a:latin typeface="Wide Latin" panose="020A0A07050505020404" pitchFamily="18" charset="0"/>
              </a:rPr>
              <a:t>:</a:t>
            </a:r>
            <a:r>
              <a:rPr lang="ko-KR" altLang="en-US" sz="1200" dirty="0">
                <a:latin typeface="+mn-ea"/>
              </a:rPr>
              <a:t>  진주시 육아종합지원센터 </a:t>
            </a:r>
            <a:r>
              <a:rPr lang="en-US" altLang="ko-KR" sz="1200" dirty="0">
                <a:latin typeface="+mn-ea"/>
              </a:rPr>
              <a:t>3</a:t>
            </a:r>
            <a:r>
              <a:rPr lang="ko-KR" altLang="en-US" sz="1200" dirty="0">
                <a:latin typeface="+mn-ea"/>
              </a:rPr>
              <a:t>층 </a:t>
            </a:r>
            <a:r>
              <a:rPr lang="ko-KR" altLang="en-US" sz="1200" dirty="0" err="1" smtClean="0">
                <a:latin typeface="+mn-ea"/>
              </a:rPr>
              <a:t>교육실</a:t>
            </a:r>
            <a:r>
              <a:rPr lang="en-US" altLang="ko-KR" sz="1200" dirty="0" smtClean="0">
                <a:latin typeface="+mn-ea"/>
                <a:ea typeface="+mn-ea"/>
              </a:rPr>
              <a:t/>
            </a:r>
            <a:br>
              <a:rPr lang="en-US" altLang="ko-KR" sz="1200" dirty="0" smtClean="0">
                <a:latin typeface="+mn-ea"/>
                <a:ea typeface="+mn-ea"/>
              </a:rPr>
            </a:br>
            <a:r>
              <a:rPr lang="en-US" altLang="ko-KR" sz="1200" dirty="0" smtClean="0">
                <a:latin typeface="+mn-ea"/>
                <a:ea typeface="+mn-ea"/>
              </a:rPr>
              <a:t>  </a:t>
            </a:r>
            <a:r>
              <a:rPr lang="en-US" altLang="ko-KR" sz="1200" dirty="0" smtClean="0">
                <a:latin typeface="Wide Latin" panose="020A0A07050505020404" pitchFamily="18" charset="0"/>
              </a:rPr>
              <a:t>* </a:t>
            </a:r>
            <a:r>
              <a:rPr lang="ko-KR" altLang="en-US" sz="1200" dirty="0" smtClean="0">
                <a:latin typeface="Wide Latin" panose="020A0A07050505020404" pitchFamily="18" charset="0"/>
              </a:rPr>
              <a:t>주최</a:t>
            </a:r>
            <a:r>
              <a:rPr lang="en-US" altLang="ko-KR" sz="1200" dirty="0" smtClean="0">
                <a:latin typeface="Wide Latin" panose="020A0A07050505020404" pitchFamily="18" charset="0"/>
              </a:rPr>
              <a:t>/</a:t>
            </a:r>
            <a:r>
              <a:rPr lang="ko-KR" altLang="en-US" sz="1200" dirty="0" smtClean="0">
                <a:latin typeface="Wide Latin" panose="020A0A07050505020404" pitchFamily="18" charset="0"/>
              </a:rPr>
              <a:t>주관 </a:t>
            </a:r>
            <a:r>
              <a:rPr lang="en-US" altLang="ko-KR" sz="1200" dirty="0" smtClean="0">
                <a:latin typeface="Wide Latin" panose="020A0A07050505020404" pitchFamily="18" charset="0"/>
              </a:rPr>
              <a:t>:   </a:t>
            </a:r>
            <a:r>
              <a:rPr lang="ko-KR" altLang="en-US" sz="1200" dirty="0" smtClean="0">
                <a:latin typeface="Wide Latin" panose="020A0A07050505020404" pitchFamily="18" charset="0"/>
              </a:rPr>
              <a:t>보건복지부</a:t>
            </a:r>
            <a:r>
              <a:rPr lang="en-US" altLang="ko-KR" sz="1200" dirty="0" smtClean="0">
                <a:latin typeface="Wide Latin" panose="020A0A07050505020404" pitchFamily="18" charset="0"/>
              </a:rPr>
              <a:t>/</a:t>
            </a:r>
            <a:r>
              <a:rPr lang="ko-KR" altLang="en-US" sz="1200" dirty="0" smtClean="0">
                <a:latin typeface="Wide Latin" panose="020A0A07050505020404" pitchFamily="18" charset="0"/>
              </a:rPr>
              <a:t>진주시 육아종합지원센터</a:t>
            </a:r>
            <a:r>
              <a:rPr lang="en-US" altLang="ko-KR" sz="1200" dirty="0">
                <a:latin typeface="Wide Latin" panose="020A0A07050505020404" pitchFamily="18" charset="0"/>
              </a:rPr>
              <a:t/>
            </a:r>
            <a:br>
              <a:rPr lang="en-US" altLang="ko-KR" sz="1200" dirty="0"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>  * </a:t>
            </a:r>
            <a:r>
              <a:rPr lang="ko-KR" altLang="en-US" sz="1200" dirty="0" smtClean="0">
                <a:latin typeface="Wide Latin" panose="020A0A07050505020404" pitchFamily="18" charset="0"/>
              </a:rPr>
              <a:t>교육비 </a:t>
            </a:r>
            <a:r>
              <a:rPr lang="en-US" altLang="ko-KR" sz="1200" dirty="0" smtClean="0">
                <a:latin typeface="Wide Latin" panose="020A0A07050505020404" pitchFamily="18" charset="0"/>
              </a:rPr>
              <a:t>: </a:t>
            </a:r>
            <a:r>
              <a:rPr lang="ko-KR" altLang="en-US" sz="1200" dirty="0" smtClean="0">
                <a:latin typeface="Wide Latin" panose="020A0A07050505020404" pitchFamily="18" charset="0"/>
              </a:rPr>
              <a:t>무료</a:t>
            </a:r>
            <a:r>
              <a:rPr lang="en-US" altLang="ko-KR" sz="1200" dirty="0">
                <a:latin typeface="Wide Latin" panose="020A0A07050505020404" pitchFamily="18" charset="0"/>
              </a:rPr>
              <a:t/>
            </a:r>
            <a:br>
              <a:rPr lang="en-US" altLang="ko-KR" sz="1200" dirty="0"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>  * </a:t>
            </a:r>
            <a:r>
              <a:rPr lang="ko-KR" altLang="en-US" sz="1200" dirty="0" smtClean="0">
                <a:solidFill>
                  <a:srgbClr val="FF0000"/>
                </a:solidFill>
                <a:latin typeface="Wide Latin" panose="020A0A07050505020404" pitchFamily="18" charset="0"/>
              </a:rPr>
              <a:t>신청기간</a:t>
            </a:r>
            <a:r>
              <a:rPr lang="ko-KR" altLang="en-US" sz="1200" dirty="0" smtClean="0">
                <a:latin typeface="Wide Latin" panose="020A0A07050505020404" pitchFamily="18" charset="0"/>
              </a:rPr>
              <a:t> </a:t>
            </a:r>
            <a:r>
              <a:rPr lang="en-US" altLang="ko-KR" sz="1200" b="1" dirty="0" smtClean="0">
                <a:solidFill>
                  <a:srgbClr val="FF0000"/>
                </a:solidFill>
                <a:latin typeface="Wide Latin" panose="020A0A07050505020404" pitchFamily="18" charset="0"/>
              </a:rPr>
              <a:t>:  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  <a:ea typeface="+mn-ea"/>
              </a:rPr>
              <a:t>2024</a:t>
            </a:r>
            <a:r>
              <a:rPr lang="ko-KR" altLang="en-US" sz="1200" b="1" dirty="0" smtClean="0">
                <a:solidFill>
                  <a:srgbClr val="FF0000"/>
                </a:solidFill>
                <a:latin typeface="Wide Latin" panose="020A0A07050505020404" pitchFamily="18" charset="0"/>
              </a:rPr>
              <a:t>년 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  <a:ea typeface="+mn-ea"/>
              </a:rPr>
              <a:t>6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  <a:ea typeface="+mn-ea"/>
              </a:rPr>
              <a:t>월 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  <a:ea typeface="+mn-ea"/>
              </a:rPr>
              <a:t>13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  <a:ea typeface="+mn-ea"/>
              </a:rPr>
              <a:t>일 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lang="ko-KR" altLang="en-US" sz="1200" b="1" dirty="0">
                <a:solidFill>
                  <a:srgbClr val="FF0000"/>
                </a:solidFill>
                <a:latin typeface="+mn-ea"/>
                <a:ea typeface="+mn-ea"/>
              </a:rPr>
              <a:t>목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  <a:ea typeface="+mn-ea"/>
              </a:rPr>
              <a:t>) 13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  <a:ea typeface="+mn-ea"/>
              </a:rPr>
              <a:t>시부터 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  <a:ea typeface="+mn-ea"/>
              </a:rPr>
              <a:t>~ 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  <a:ea typeface="+mn-ea"/>
              </a:rPr>
              <a:t>선착순 마감</a:t>
            </a:r>
            <a:r>
              <a:rPr lang="en-US" altLang="ko-KR" sz="1200" dirty="0">
                <a:solidFill>
                  <a:srgbClr val="FF0000"/>
                </a:solidFill>
                <a:latin typeface="+mn-ea"/>
                <a:ea typeface="+mn-ea"/>
              </a:rPr>
              <a:t/>
            </a:r>
            <a:br>
              <a:rPr lang="en-US" altLang="ko-KR" sz="1200" dirty="0">
                <a:solidFill>
                  <a:srgbClr val="FF0000"/>
                </a:solidFill>
                <a:latin typeface="+mn-ea"/>
                <a:ea typeface="+mn-ea"/>
              </a:rPr>
            </a:b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  </a:t>
            </a:r>
            <a:r>
              <a:rPr lang="en-US" altLang="ko-KR" sz="1200" b="1" dirty="0" smtClean="0">
                <a:latin typeface="+mn-ea"/>
              </a:rPr>
              <a:t>* </a:t>
            </a:r>
            <a:r>
              <a:rPr lang="ko-KR" altLang="en-US" sz="1200" dirty="0" smtClean="0">
                <a:latin typeface="+mn-ea"/>
                <a:ea typeface="+mn-ea"/>
              </a:rPr>
              <a:t>신청방법 </a:t>
            </a:r>
            <a:r>
              <a:rPr lang="en-US" altLang="ko-KR" sz="1200" dirty="0" smtClean="0">
                <a:latin typeface="+mn-ea"/>
                <a:ea typeface="+mn-ea"/>
              </a:rPr>
              <a:t>:  </a:t>
            </a:r>
            <a:r>
              <a:rPr lang="ko-KR" altLang="en-US" sz="1200" dirty="0" smtClean="0">
                <a:latin typeface="+mn-ea"/>
                <a:ea typeface="+mn-ea"/>
              </a:rPr>
              <a:t>진주시통합예약시스템</a:t>
            </a:r>
            <a:r>
              <a:rPr lang="en-US" altLang="ko-KR" sz="1200" dirty="0" smtClean="0">
                <a:latin typeface="+mn-ea"/>
                <a:ea typeface="+mn-ea"/>
              </a:rPr>
              <a:t>(</a:t>
            </a:r>
            <a:r>
              <a:rPr lang="en-US" altLang="ko-KR" sz="1200" u="sng" dirty="0" smtClean="0">
                <a:latin typeface="+mn-ea"/>
                <a:ea typeface="+mn-ea"/>
                <a:hlinkClick r:id="rId3"/>
              </a:rPr>
              <a:t>https://www.jinju.go.kr/yeyak/08870/08882/08970.web</a:t>
            </a:r>
            <a:r>
              <a:rPr lang="ko-KR" altLang="en-US" sz="1200" dirty="0" smtClean="0">
                <a:latin typeface="+mn-ea"/>
                <a:ea typeface="+mn-ea"/>
              </a:rPr>
              <a:t> </a:t>
            </a:r>
            <a:r>
              <a:rPr lang="en-US" altLang="ko-KR" sz="1200" dirty="0" smtClean="0">
                <a:latin typeface="+mn-ea"/>
                <a:ea typeface="+mn-ea"/>
              </a:rPr>
              <a:t>)        </a:t>
            </a:r>
            <a:r>
              <a:rPr lang="en-US" altLang="ko-KR" sz="1200" dirty="0">
                <a:latin typeface="+mn-ea"/>
                <a:ea typeface="+mn-ea"/>
              </a:rPr>
              <a:t/>
            </a:r>
            <a:br>
              <a:rPr lang="en-US" altLang="ko-KR" sz="1200" dirty="0">
                <a:latin typeface="+mn-ea"/>
                <a:ea typeface="+mn-ea"/>
              </a:rPr>
            </a:br>
            <a:r>
              <a:rPr lang="en-US" altLang="ko-KR" sz="1200" dirty="0" smtClean="0">
                <a:latin typeface="+mn-ea"/>
                <a:ea typeface="+mn-ea"/>
              </a:rPr>
              <a:t>                 </a:t>
            </a:r>
            <a:r>
              <a:rPr lang="ko-KR" altLang="en-US" sz="1200" dirty="0" smtClean="0">
                <a:latin typeface="+mn-ea"/>
                <a:ea typeface="+mn-ea"/>
              </a:rPr>
              <a:t>본인인증  ⇨ </a:t>
            </a:r>
            <a:r>
              <a:rPr lang="en-US" altLang="ko-KR" sz="1200" dirty="0" smtClean="0">
                <a:latin typeface="+mn-ea"/>
                <a:ea typeface="+mn-ea"/>
              </a:rPr>
              <a:t> </a:t>
            </a:r>
            <a:r>
              <a:rPr lang="ko-KR" altLang="en-US" sz="1200" dirty="0" err="1">
                <a:latin typeface="+mn-ea"/>
                <a:ea typeface="+mn-ea"/>
              </a:rPr>
              <a:t>교육강좌</a:t>
            </a:r>
            <a:r>
              <a:rPr lang="ko-KR" altLang="en-US" sz="1200" dirty="0">
                <a:latin typeface="+mn-ea"/>
                <a:ea typeface="+mn-ea"/>
              </a:rPr>
              <a:t> “육아종합지원센터” ⇨ </a:t>
            </a:r>
            <a:r>
              <a:rPr lang="ko-KR" altLang="en-US" sz="1200" dirty="0" smtClean="0">
                <a:latin typeface="+mn-ea"/>
                <a:ea typeface="+mn-ea"/>
              </a:rPr>
              <a:t>가정양육지원프로그램 </a:t>
            </a:r>
            <a:r>
              <a:rPr lang="en-US" altLang="ko-KR" sz="1200" dirty="0" smtClean="0">
                <a:latin typeface="+mn-ea"/>
                <a:ea typeface="+mn-ea"/>
              </a:rPr>
              <a:t/>
            </a:r>
            <a:br>
              <a:rPr lang="en-US" altLang="ko-KR" sz="1200" dirty="0" smtClean="0">
                <a:latin typeface="+mn-ea"/>
                <a:ea typeface="+mn-ea"/>
              </a:rPr>
            </a:br>
            <a:r>
              <a:rPr lang="en-US" altLang="ko-KR" sz="1200" dirty="0">
                <a:latin typeface="+mn-ea"/>
                <a:ea typeface="+mn-ea"/>
              </a:rPr>
              <a:t> </a:t>
            </a:r>
            <a:r>
              <a:rPr lang="en-US" altLang="ko-KR" sz="1200" dirty="0" smtClean="0">
                <a:latin typeface="+mn-ea"/>
                <a:ea typeface="+mn-ea"/>
              </a:rPr>
              <a:t>               </a:t>
            </a:r>
            <a:r>
              <a:rPr lang="ko-KR" altLang="en-US" sz="1200" dirty="0" smtClean="0"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“</a:t>
            </a:r>
            <a:r>
              <a:rPr lang="ko-KR" altLang="en-US" sz="1200" dirty="0" err="1">
                <a:latin typeface="+mn-ea"/>
                <a:ea typeface="+mn-ea"/>
              </a:rPr>
              <a:t>교육명</a:t>
            </a:r>
            <a:r>
              <a:rPr lang="ko-KR" altLang="en-US" sz="1200" dirty="0">
                <a:latin typeface="+mn-ea"/>
                <a:ea typeface="+mn-ea"/>
              </a:rPr>
              <a:t>” </a:t>
            </a:r>
            <a:r>
              <a:rPr lang="ko-KR" altLang="en-US" sz="1200" dirty="0" smtClean="0">
                <a:latin typeface="+mn-ea"/>
                <a:ea typeface="+mn-ea"/>
              </a:rPr>
              <a:t> </a:t>
            </a:r>
            <a:r>
              <a:rPr lang="en-US" altLang="ko-KR" sz="1200" dirty="0" smtClean="0">
                <a:latin typeface="+mn-ea"/>
                <a:ea typeface="+mn-ea"/>
              </a:rPr>
              <a:t> </a:t>
            </a:r>
            <a:r>
              <a:rPr lang="ko-KR" altLang="en-US" sz="1200" dirty="0" smtClean="0">
                <a:latin typeface="+mn-ea"/>
                <a:ea typeface="+mn-ea"/>
              </a:rPr>
              <a:t>신청하기 </a:t>
            </a:r>
            <a:r>
              <a:rPr lang="ko-KR" altLang="en-US" sz="1200" dirty="0">
                <a:latin typeface="+mn-ea"/>
                <a:ea typeface="+mn-ea"/>
              </a:rPr>
              <a:t>⇨ 확인 문자 </a:t>
            </a:r>
            <a:r>
              <a:rPr lang="ko-KR" altLang="en-US" sz="1200" dirty="0" smtClean="0">
                <a:latin typeface="+mn-ea"/>
                <a:ea typeface="+mn-ea"/>
              </a:rPr>
              <a:t>자동 전송됨</a:t>
            </a:r>
            <a:r>
              <a:rPr lang="en-US" altLang="ko-KR" sz="1200" dirty="0" smtClean="0">
                <a:latin typeface="+mn-ea"/>
                <a:ea typeface="+mn-ea"/>
              </a:rPr>
              <a:t/>
            </a:r>
            <a:br>
              <a:rPr lang="en-US" altLang="ko-KR" sz="1200" dirty="0" smtClean="0">
                <a:latin typeface="+mn-ea"/>
                <a:ea typeface="+mn-ea"/>
              </a:rPr>
            </a:br>
            <a:r>
              <a:rPr lang="en-US" altLang="ko-KR" sz="1200" dirty="0">
                <a:latin typeface="+mn-ea"/>
                <a:ea typeface="+mn-ea"/>
              </a:rPr>
              <a:t> </a:t>
            </a:r>
            <a:r>
              <a:rPr lang="en-US" altLang="ko-KR" sz="1200" dirty="0" smtClean="0">
                <a:latin typeface="+mn-ea"/>
                <a:ea typeface="+mn-ea"/>
              </a:rPr>
              <a:t>        </a:t>
            </a:r>
            <a:r>
              <a:rPr lang="en-US" altLang="ko-KR" sz="1200" dirty="0" smtClean="0">
                <a:latin typeface="+mn-ea"/>
                <a:ea typeface="+mn-ea"/>
              </a:rPr>
              <a:t> </a:t>
            </a:r>
            <a:r>
              <a:rPr lang="en-US" altLang="ko-KR" sz="1200" b="1" dirty="0" smtClean="0"/>
              <a:t> </a:t>
            </a:r>
            <a:r>
              <a:rPr lang="en-US" altLang="ko-KR" sz="1200" b="1" dirty="0" smtClean="0"/>
              <a:t>(   </a:t>
            </a:r>
            <a:r>
              <a:rPr lang="ko-KR" altLang="en-US" sz="1200" b="1" dirty="0" err="1" smtClean="0">
                <a:solidFill>
                  <a:srgbClr val="FF0000"/>
                </a:solidFill>
              </a:rPr>
              <a:t>수강자정보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200" b="1" dirty="0" smtClean="0"/>
              <a:t>란에  </a:t>
            </a:r>
            <a:r>
              <a:rPr lang="ko-KR" altLang="en-US" sz="1200" dirty="0"/>
              <a:t>반드시 </a:t>
            </a:r>
            <a:r>
              <a:rPr lang="ko-KR" altLang="en-US" sz="1200" dirty="0">
                <a:solidFill>
                  <a:srgbClr val="FF0000"/>
                </a:solidFill>
              </a:rPr>
              <a:t>참석 자녀  </a:t>
            </a:r>
            <a:r>
              <a:rPr lang="ko-KR" altLang="en-US" sz="1200" dirty="0" smtClean="0">
                <a:solidFill>
                  <a:srgbClr val="FF0000"/>
                </a:solidFill>
              </a:rPr>
              <a:t>성명</a:t>
            </a:r>
            <a:r>
              <a:rPr lang="ko-KR" altLang="en-US" sz="1200" dirty="0" smtClean="0"/>
              <a:t>과 </a:t>
            </a:r>
            <a:r>
              <a:rPr lang="ko-KR" altLang="en-US" sz="1200" dirty="0" smtClean="0">
                <a:solidFill>
                  <a:srgbClr val="FF0000"/>
                </a:solidFill>
              </a:rPr>
              <a:t>자녀 생년월일</a:t>
            </a:r>
            <a:r>
              <a:rPr lang="en-US" altLang="ko-KR" sz="1200" dirty="0" smtClean="0">
                <a:solidFill>
                  <a:srgbClr val="FF0000"/>
                </a:solidFill>
              </a:rPr>
              <a:t>, </a:t>
            </a:r>
            <a:r>
              <a:rPr lang="ko-KR" altLang="en-US" sz="1200" dirty="0" err="1" smtClean="0">
                <a:solidFill>
                  <a:srgbClr val="FF0000"/>
                </a:solidFill>
              </a:rPr>
              <a:t>자녀성별을</a:t>
            </a:r>
            <a:r>
              <a:rPr lang="ko-KR" altLang="en-US" sz="1200" dirty="0" smtClean="0">
                <a:solidFill>
                  <a:srgbClr val="FF0000"/>
                </a:solidFill>
              </a:rPr>
              <a:t> 꼭 </a:t>
            </a:r>
            <a:r>
              <a:rPr lang="ko-KR" altLang="en-US" sz="1200" dirty="0" err="1" smtClean="0">
                <a:solidFill>
                  <a:srgbClr val="FF0000"/>
                </a:solidFill>
              </a:rPr>
              <a:t>작성바랍니다</a:t>
            </a:r>
            <a:r>
              <a:rPr lang="en-US" altLang="ko-KR" sz="1200" dirty="0" smtClean="0"/>
              <a:t>)</a:t>
            </a:r>
            <a:br>
              <a:rPr lang="en-US" altLang="ko-KR" sz="1200" dirty="0" smtClean="0"/>
            </a:br>
            <a:r>
              <a:rPr lang="en-US" altLang="ko-KR" sz="1200" dirty="0"/>
              <a:t> </a:t>
            </a:r>
            <a:r>
              <a:rPr lang="en-US" altLang="ko-KR" sz="1200" dirty="0" smtClean="0"/>
              <a:t>                    </a:t>
            </a:r>
            <a:r>
              <a:rPr lang="ko-KR" altLang="en-US" sz="1200" dirty="0" err="1" smtClean="0"/>
              <a:t>참석자녀외</a:t>
            </a:r>
            <a:r>
              <a:rPr lang="ko-KR" altLang="en-US" sz="1200" dirty="0" smtClean="0"/>
              <a:t> 참석이 불가합니다  </a:t>
            </a:r>
            <a:r>
              <a:rPr lang="en-US" altLang="ko-KR" sz="1200" dirty="0" smtClean="0"/>
              <a:t>( </a:t>
            </a:r>
            <a:r>
              <a:rPr lang="ko-KR" altLang="en-US" sz="1200" dirty="0" smtClean="0"/>
              <a:t>양육자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명 </a:t>
            </a:r>
            <a:r>
              <a:rPr lang="en-US" altLang="ko-KR" sz="1200" dirty="0" smtClean="0"/>
              <a:t>+ </a:t>
            </a:r>
            <a:r>
              <a:rPr lang="ko-KR" altLang="en-US" sz="1200" dirty="0" smtClean="0"/>
              <a:t>자녀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명 </a:t>
            </a:r>
            <a:r>
              <a:rPr lang="en-US" altLang="ko-KR" sz="1200" dirty="0" smtClean="0"/>
              <a:t>)</a:t>
            </a:r>
            <a:r>
              <a:rPr lang="en-US" altLang="ko-KR" sz="1200" dirty="0" smtClean="0">
                <a:solidFill>
                  <a:srgbClr val="FF0000"/>
                </a:solidFill>
              </a:rPr>
              <a:t/>
            </a:r>
            <a:br>
              <a:rPr lang="en-US" altLang="ko-KR" sz="1200" dirty="0" smtClean="0">
                <a:solidFill>
                  <a:srgbClr val="FF0000"/>
                </a:solidFill>
              </a:rPr>
            </a:br>
            <a:r>
              <a:rPr lang="en-US" altLang="ko-KR" sz="1200" dirty="0" smtClean="0">
                <a:solidFill>
                  <a:srgbClr val="0070C0"/>
                </a:solidFill>
              </a:rPr>
              <a:t>                            * </a:t>
            </a:r>
            <a:r>
              <a:rPr lang="ko-KR" altLang="en-US" sz="1200" dirty="0" smtClean="0">
                <a:solidFill>
                  <a:srgbClr val="0070C0"/>
                </a:solidFill>
              </a:rPr>
              <a:t>교육 당일  </a:t>
            </a:r>
            <a:r>
              <a:rPr lang="ko-KR" altLang="en-US" sz="1200" dirty="0">
                <a:solidFill>
                  <a:srgbClr val="0070C0"/>
                </a:solidFill>
              </a:rPr>
              <a:t>등본 지참 </a:t>
            </a:r>
            <a:r>
              <a:rPr lang="en-US" altLang="ko-KR" sz="1200" dirty="0" smtClean="0">
                <a:solidFill>
                  <a:srgbClr val="0070C0"/>
                </a:solidFill>
              </a:rPr>
              <a:t>(</a:t>
            </a:r>
            <a:r>
              <a:rPr lang="ko-KR" altLang="en-US" sz="1200" dirty="0" err="1" smtClean="0">
                <a:solidFill>
                  <a:srgbClr val="0070C0"/>
                </a:solidFill>
              </a:rPr>
              <a:t>폰사진</a:t>
            </a:r>
            <a:r>
              <a:rPr lang="ko-KR" altLang="en-US" sz="1200" dirty="0" smtClean="0">
                <a:solidFill>
                  <a:srgbClr val="0070C0"/>
                </a:solidFill>
              </a:rPr>
              <a:t> 가능</a:t>
            </a:r>
            <a:r>
              <a:rPr lang="en-US" altLang="ko-KR" sz="1200" dirty="0" smtClean="0">
                <a:solidFill>
                  <a:srgbClr val="0070C0"/>
                </a:solidFill>
              </a:rPr>
              <a:t>.  </a:t>
            </a:r>
            <a:r>
              <a:rPr lang="ko-KR" altLang="en-US" sz="1200" dirty="0" smtClean="0">
                <a:solidFill>
                  <a:srgbClr val="0070C0"/>
                </a:solidFill>
              </a:rPr>
              <a:t>자녀생년월일  확인용</a:t>
            </a:r>
            <a:r>
              <a:rPr lang="en-US" altLang="ko-KR" sz="1200" dirty="0" smtClean="0">
                <a:solidFill>
                  <a:srgbClr val="0070C0"/>
                </a:solidFill>
              </a:rPr>
              <a:t>)</a:t>
            </a:r>
            <a:r>
              <a:rPr lang="en-US" altLang="ko-KR" sz="1200" dirty="0">
                <a:solidFill>
                  <a:srgbClr val="0070C0"/>
                </a:solidFill>
              </a:rPr>
              <a:t/>
            </a:r>
            <a:br>
              <a:rPr lang="en-US" altLang="ko-KR" sz="1200" dirty="0">
                <a:solidFill>
                  <a:srgbClr val="0070C0"/>
                </a:solidFill>
              </a:rPr>
            </a:br>
            <a:r>
              <a:rPr lang="en-US" altLang="ko-KR" sz="1200" dirty="0" smtClean="0">
                <a:solidFill>
                  <a:srgbClr val="0070C0"/>
                </a:solidFill>
              </a:rPr>
              <a:t>   </a:t>
            </a:r>
            <a:r>
              <a:rPr lang="en-US" altLang="ko-KR" sz="1200" dirty="0" smtClean="0">
                <a:latin typeface="Wide Latin" panose="020A0A07050505020404" pitchFamily="18" charset="0"/>
              </a:rPr>
              <a:t>*  </a:t>
            </a:r>
            <a:r>
              <a:rPr lang="ko-KR" altLang="en-US" sz="1200" dirty="0" smtClean="0">
                <a:latin typeface="Wide Latin" panose="020A0A07050505020404" pitchFamily="18" charset="0"/>
              </a:rPr>
              <a:t>문  의 </a:t>
            </a:r>
            <a:r>
              <a:rPr lang="en-US" altLang="ko-KR" sz="1200" dirty="0" smtClean="0">
                <a:latin typeface="Wide Latin" panose="020A0A07050505020404" pitchFamily="18" charset="0"/>
              </a:rPr>
              <a:t>: </a:t>
            </a:r>
            <a:r>
              <a:rPr lang="ko-KR" altLang="en-US" sz="1200" b="1" dirty="0" smtClean="0">
                <a:latin typeface="Wide Latin" panose="020A0A07050505020404" pitchFamily="18" charset="0"/>
              </a:rPr>
              <a:t>공통부모교육 </a:t>
            </a:r>
            <a:r>
              <a:rPr lang="en-US" altLang="ko-KR" sz="1200" b="1" dirty="0" smtClean="0">
                <a:latin typeface="Wide Latin" panose="020A0A07050505020404" pitchFamily="18" charset="0"/>
              </a:rPr>
              <a:t> </a:t>
            </a:r>
            <a:r>
              <a:rPr lang="ko-KR" altLang="en-US" sz="1200" b="1" dirty="0" smtClean="0">
                <a:latin typeface="Wide Latin" panose="020A0A07050505020404" pitchFamily="18" charset="0"/>
              </a:rPr>
              <a:t>담당자  </a:t>
            </a:r>
            <a:r>
              <a:rPr lang="en-US" altLang="ko-KR" sz="1200" b="1" dirty="0" smtClean="0">
                <a:latin typeface="+mn-ea"/>
                <a:ea typeface="+mn-ea"/>
              </a:rPr>
              <a:t>( 055-749-3624 )</a:t>
            </a:r>
            <a:endParaRPr lang="ko-KR" altLang="en-US" sz="1200" b="1" dirty="0">
              <a:latin typeface="+mn-ea"/>
              <a:ea typeface="+mn-ea"/>
            </a:endParaRPr>
          </a:p>
        </p:txBody>
      </p:sp>
      <p:sp>
        <p:nvSpPr>
          <p:cNvPr id="13" name="부제목 2"/>
          <p:cNvSpPr txBox="1">
            <a:spLocks/>
          </p:cNvSpPr>
          <p:nvPr/>
        </p:nvSpPr>
        <p:spPr>
          <a:xfrm>
            <a:off x="684036" y="5948127"/>
            <a:ext cx="5839228" cy="2625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 sz="1500" dirty="0"/>
          </a:p>
        </p:txBody>
      </p:sp>
      <p:sp>
        <p:nvSpPr>
          <p:cNvPr id="15" name="부제목 2"/>
          <p:cNvSpPr>
            <a:spLocks noGrp="1"/>
          </p:cNvSpPr>
          <p:nvPr>
            <p:ph type="subTitle" idx="1"/>
          </p:nvPr>
        </p:nvSpPr>
        <p:spPr>
          <a:xfrm>
            <a:off x="305654" y="6460298"/>
            <a:ext cx="6174463" cy="296863"/>
          </a:xfrm>
        </p:spPr>
        <p:txBody>
          <a:bodyPr>
            <a:normAutofit lnSpcReduction="10000"/>
          </a:bodyPr>
          <a:lstStyle/>
          <a:p>
            <a:r>
              <a:rPr lang="en-US" altLang="ko-KR" sz="1500" b="1" dirty="0" smtClean="0">
                <a:latin typeface="+mn-ea"/>
              </a:rPr>
              <a:t>[6</a:t>
            </a:r>
            <a:r>
              <a:rPr lang="ko-KR" altLang="en-US" sz="1500" b="1" dirty="0" smtClean="0">
                <a:latin typeface="+mn-ea"/>
              </a:rPr>
              <a:t>월 </a:t>
            </a:r>
            <a:r>
              <a:rPr lang="ko-KR" altLang="en-US" sz="1500" b="1" dirty="0">
                <a:latin typeface="+mn-ea"/>
              </a:rPr>
              <a:t>부모자녀 체험활동 </a:t>
            </a:r>
            <a:r>
              <a:rPr lang="ko-KR" altLang="en-US" sz="1500" b="1" dirty="0" smtClean="0">
                <a:latin typeface="+mn-ea"/>
              </a:rPr>
              <a:t>안내</a:t>
            </a:r>
            <a:r>
              <a:rPr lang="en-US" altLang="ko-KR" sz="1500" b="1" dirty="0" smtClean="0">
                <a:latin typeface="+mn-ea"/>
              </a:rPr>
              <a:t>]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lang="ko-KR" altLang="en-US" sz="1000" dirty="0">
              <a:solidFill>
                <a:prstClr val="black"/>
              </a:solidFill>
            </a:endParaRPr>
          </a:p>
          <a:p>
            <a:endParaRPr lang="ko-KR" altLang="en-US" sz="1500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7986295"/>
              </p:ext>
            </p:extLst>
          </p:nvPr>
        </p:nvGraphicFramePr>
        <p:xfrm>
          <a:off x="582705" y="6790782"/>
          <a:ext cx="5794032" cy="1874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6463">
                  <a:extLst>
                    <a:ext uri="{9D8B030D-6E8A-4147-A177-3AD203B41FA5}">
                      <a16:colId xmlns:a16="http://schemas.microsoft.com/office/drawing/2014/main" val="2945444849"/>
                    </a:ext>
                  </a:extLst>
                </a:gridCol>
                <a:gridCol w="3977569">
                  <a:extLst>
                    <a:ext uri="{9D8B030D-6E8A-4147-A177-3AD203B41FA5}">
                      <a16:colId xmlns:a16="http://schemas.microsoft.com/office/drawing/2014/main" val="4179807042"/>
                    </a:ext>
                  </a:extLst>
                </a:gridCol>
              </a:tblGrid>
              <a:tr h="2805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</a:rPr>
                        <a:t>활동주제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BE8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활동내용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BE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2827279"/>
                  </a:ext>
                </a:extLst>
              </a:tr>
              <a:tr h="79870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4~5</a:t>
                      </a:r>
                      <a:r>
                        <a:rPr lang="ko-KR" altLang="en-US" sz="1200" dirty="0" smtClean="0"/>
                        <a:t>세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en-US" altLang="ko-KR" sz="1200" dirty="0" smtClean="0"/>
                        <a:t>(2020~2021</a:t>
                      </a:r>
                      <a:r>
                        <a:rPr lang="ko-KR" altLang="en-US" sz="1200" dirty="0" smtClean="0"/>
                        <a:t>년생</a:t>
                      </a:r>
                      <a:r>
                        <a:rPr lang="en-US" altLang="ko-KR" sz="1200" dirty="0" smtClean="0"/>
                        <a:t>)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solidFill>
                            <a:srgbClr val="00B050"/>
                          </a:solidFill>
                        </a:rPr>
                        <a:t>      예쁜 색깔 모여라</a:t>
                      </a:r>
                      <a:endParaRPr lang="en-US" altLang="ko-KR" sz="1200" b="1" dirty="0" smtClean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900" baseline="0" dirty="0" smtClean="0"/>
                        <a:t> 2020</a:t>
                      </a:r>
                      <a:r>
                        <a:rPr lang="ko-KR" altLang="en-US" sz="900" baseline="0" dirty="0" smtClean="0"/>
                        <a:t>년</a:t>
                      </a:r>
                      <a:r>
                        <a:rPr lang="en-US" altLang="ko-KR" sz="900" baseline="0" dirty="0" smtClean="0"/>
                        <a:t>~ 2021</a:t>
                      </a:r>
                      <a:r>
                        <a:rPr lang="ko-KR" altLang="en-US" sz="900" baseline="0" dirty="0" smtClean="0"/>
                        <a:t>년생  자녀 </a:t>
                      </a:r>
                      <a:r>
                        <a:rPr lang="en-US" altLang="ko-KR" sz="900" baseline="0" dirty="0" smtClean="0"/>
                        <a:t>1 + </a:t>
                      </a:r>
                      <a:r>
                        <a:rPr lang="ko-KR" altLang="en-US" sz="900" baseline="0" dirty="0" smtClean="0"/>
                        <a:t>양육자 </a:t>
                      </a:r>
                      <a:r>
                        <a:rPr lang="en-US" altLang="ko-KR" sz="900" baseline="0" dirty="0" smtClean="0"/>
                        <a:t>1 </a:t>
                      </a:r>
                    </a:p>
                    <a:p>
                      <a:pPr marL="171450" indent="-1714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aseline="0" dirty="0" smtClean="0"/>
                        <a:t>생활주변에서 볼 수 있는 다양한 색에 관심 갖고 함께하는 </a:t>
                      </a:r>
                      <a:r>
                        <a:rPr lang="ko-KR" altLang="en-US" sz="900" baseline="0" dirty="0" err="1" smtClean="0"/>
                        <a:t>탐색놀이를</a:t>
                      </a:r>
                      <a:r>
                        <a:rPr lang="ko-KR" altLang="en-US" sz="900" baseline="0" dirty="0" smtClean="0"/>
                        <a:t> </a:t>
                      </a:r>
                      <a:endParaRPr lang="en-US" altLang="ko-KR" sz="900" baseline="0" dirty="0" smtClean="0"/>
                    </a:p>
                    <a:p>
                      <a:pPr marL="0" indent="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900" baseline="0" dirty="0" smtClean="0"/>
                        <a:t>      </a:t>
                      </a:r>
                      <a:r>
                        <a:rPr lang="ko-KR" altLang="en-US" sz="900" baseline="0" dirty="0" smtClean="0"/>
                        <a:t>통해 서로의 생각을 조율하고 이해하는 과정을 경험합니다</a:t>
                      </a:r>
                      <a:endParaRPr lang="en-US" altLang="ko-KR" sz="900" baseline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3777335"/>
                  </a:ext>
                </a:extLst>
              </a:tr>
              <a:tr h="79513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6~7</a:t>
                      </a:r>
                      <a:r>
                        <a:rPr lang="ko-KR" altLang="en-US" sz="1200" dirty="0" smtClean="0"/>
                        <a:t>세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en-US" altLang="ko-KR" sz="1200" dirty="0" smtClean="0"/>
                        <a:t>(2018~2019</a:t>
                      </a:r>
                      <a:r>
                        <a:rPr lang="ko-KR" altLang="en-US" sz="1200" dirty="0" smtClean="0"/>
                        <a:t>년생</a:t>
                      </a:r>
                      <a:r>
                        <a:rPr lang="en-US" altLang="ko-KR" sz="1200" dirty="0" smtClean="0"/>
                        <a:t>)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200" dirty="0" smtClean="0">
                          <a:solidFill>
                            <a:srgbClr val="0069B8"/>
                          </a:solidFill>
                        </a:rPr>
                        <a:t>  </a:t>
                      </a:r>
                      <a:r>
                        <a:rPr lang="ko-KR" altLang="en-US" sz="1200" dirty="0" smtClean="0">
                          <a:solidFill>
                            <a:srgbClr val="0069B8"/>
                          </a:solidFill>
                        </a:rPr>
                        <a:t>백지장도 맞들면</a:t>
                      </a:r>
                      <a:r>
                        <a:rPr lang="ko-KR" altLang="en-US" sz="1200" baseline="0" dirty="0" smtClean="0">
                          <a:solidFill>
                            <a:srgbClr val="0069B8"/>
                          </a:solidFill>
                        </a:rPr>
                        <a:t> </a:t>
                      </a:r>
                      <a:r>
                        <a:rPr lang="ko-KR" altLang="en-US" sz="1200" dirty="0" smtClean="0">
                          <a:solidFill>
                            <a:srgbClr val="0069B8"/>
                          </a:solidFill>
                        </a:rPr>
                        <a:t>낫다</a:t>
                      </a:r>
                      <a:endParaRPr lang="en-US" altLang="ko-KR" sz="1200" dirty="0" smtClean="0">
                        <a:solidFill>
                          <a:srgbClr val="0069B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900" baseline="0" dirty="0" smtClean="0"/>
                        <a:t>2018</a:t>
                      </a:r>
                      <a:r>
                        <a:rPr lang="ko-KR" altLang="en-US" sz="900" baseline="0" dirty="0" smtClean="0"/>
                        <a:t>년</a:t>
                      </a:r>
                      <a:r>
                        <a:rPr lang="en-US" altLang="ko-KR" sz="900" baseline="0" dirty="0" smtClean="0"/>
                        <a:t>~ 2019</a:t>
                      </a:r>
                      <a:r>
                        <a:rPr lang="ko-KR" altLang="en-US" sz="900" baseline="0" dirty="0" smtClean="0"/>
                        <a:t>년생  자녀 </a:t>
                      </a:r>
                      <a:r>
                        <a:rPr lang="en-US" altLang="ko-KR" sz="900" baseline="0" dirty="0" smtClean="0"/>
                        <a:t>1 + </a:t>
                      </a:r>
                      <a:r>
                        <a:rPr lang="ko-KR" altLang="en-US" sz="900" baseline="0" dirty="0" smtClean="0"/>
                        <a:t>양육자 </a:t>
                      </a:r>
                      <a:r>
                        <a:rPr lang="en-US" altLang="ko-KR" sz="900" baseline="0" dirty="0" smtClean="0"/>
                        <a:t>1 </a:t>
                      </a:r>
                    </a:p>
                    <a:p>
                      <a:pPr marL="171450" indent="-1714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aseline="0" dirty="0" smtClean="0"/>
                        <a:t>생각과  마음과 힘을 모아 협력하여 이웃과  같은 목표를 성취해보는 </a:t>
                      </a:r>
                      <a:endParaRPr lang="en-US" altLang="ko-KR" sz="900" baseline="0" dirty="0" smtClean="0"/>
                    </a:p>
                    <a:p>
                      <a:pPr marL="0" indent="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900" baseline="0" dirty="0" smtClean="0"/>
                        <a:t>      </a:t>
                      </a:r>
                      <a:r>
                        <a:rPr lang="ko-KR" altLang="en-US" sz="900" baseline="0" dirty="0" err="1" smtClean="0"/>
                        <a:t>요리활동입니다</a:t>
                      </a:r>
                      <a:r>
                        <a:rPr lang="en-US" altLang="ko-KR" sz="900" baseline="0" dirty="0" smtClean="0"/>
                        <a:t>.  </a:t>
                      </a:r>
                      <a:r>
                        <a:rPr lang="ko-KR" altLang="en-US" sz="900" baseline="0" dirty="0" smtClean="0"/>
                        <a:t>이웃과  협력의 의미를 되새겨 봅니다</a:t>
                      </a:r>
                      <a:endParaRPr lang="en-US" altLang="ko-KR" sz="900" baseline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72878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726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563</TotalTime>
  <Words>319</Words>
  <Application>Microsoft Office PowerPoint</Application>
  <PresentationFormat>A4 용지(210x297mm)</PresentationFormat>
  <Paragraphs>16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HY견고딕</vt:lpstr>
      <vt:lpstr>맑은 고딕</vt:lpstr>
      <vt:lpstr>Arial</vt:lpstr>
      <vt:lpstr>Arial Rounded MT Bold</vt:lpstr>
      <vt:lpstr>Calibri</vt:lpstr>
      <vt:lpstr>Calibri Light</vt:lpstr>
      <vt:lpstr>Wide Latin</vt:lpstr>
      <vt:lpstr>Office 테마</vt:lpstr>
      <vt:lpstr>   6월 부모자녀 체험활동 신청안내   진주시 육아종합지원센터에서는 영유아가정의 부모와 자녀가 서로에 대한 신뢰감을 가지고   긍정의 가족으로 발전해 나가도록 부모자녀 체험활동을 진행하고자 합니다.    많은 관심과  참여신청 바랍니다      * 교육일시 및 대상            6월 20일 (목) 16시30분~ 18시  (4~5세) 영아  8가족  (자녀1+ 양육자 1 )           6월 27일 (목) 16시30분~ 18시 (6~7세) 유아 10가족 (자녀1+ 양육자 1 )   * 교육장소 :  진주시 육아종합지원센터 3층 교육실   * 주최/주관 :   보건복지부/진주시 육아종합지원센터   * 교육비 : 무료   * 신청기간 :  2024년 6월 13일 (목) 13시부터 ~ 선착순 마감   * 신청방법 :  진주시통합예약시스템(https://www.jinju.go.kr/yeyak/08870/08882/08970.web )                          본인인증  ⇨  교육강좌 “육아종합지원센터” ⇨ 가정양육지원프로그램                   “교육명”   신청하기 ⇨ 확인 문자 자동 전송됨            (   수강자정보 란에  반드시 참석 자녀  성명과 자녀 생년월일, 자녀성별을 꼭 작성바랍니다)                      참석자녀외 참석이 불가합니다  ( 양육자1명 + 자녀1명 )                             * 교육 당일  등본 지참 (폰사진 가능.  자녀생년월일  확인용)    *  문  의 : 공통부모교육  담당자  ( 055-749-3624 )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magic</cp:lastModifiedBy>
  <cp:revision>79</cp:revision>
  <cp:lastPrinted>2024-06-07T08:46:36Z</cp:lastPrinted>
  <dcterms:created xsi:type="dcterms:W3CDTF">2023-02-15T05:03:23Z</dcterms:created>
  <dcterms:modified xsi:type="dcterms:W3CDTF">2024-06-07T08:50:05Z</dcterms:modified>
</cp:coreProperties>
</file>