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3C2"/>
    <a:srgbClr val="0069B8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2023-05-19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08870/08882/08970.web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76241" y="6999730"/>
            <a:ext cx="5985431" cy="2018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152813" y="9074286"/>
            <a:ext cx="2438399" cy="40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80887" y="1189611"/>
            <a:ext cx="5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432818" y="1063943"/>
            <a:ext cx="6203266" cy="4546313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1600" dirty="0" smtClean="0">
                <a:latin typeface="Arial Rounded MT Bold" panose="020F0704030504030204" pitchFamily="34" charset="0"/>
              </a:rPr>
              <a:t>                       </a:t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1600" dirty="0">
                <a:latin typeface="Arial Rounded MT Bold" panose="020F0704030504030204" pitchFamily="34" charset="0"/>
              </a:rPr>
              <a:t/>
            </a:r>
            <a:br>
              <a:rPr lang="en-US" altLang="ko-KR" sz="1600" dirty="0">
                <a:latin typeface="Arial Rounded MT Bold" panose="020F0704030504030204" pitchFamily="34" charset="0"/>
              </a:rPr>
            </a:b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1600" dirty="0" smtClean="0">
                <a:latin typeface="Arial Rounded MT Bold" panose="020F0704030504030204" pitchFamily="34" charset="0"/>
              </a:rPr>
              <a:t>              </a:t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1600" dirty="0">
                <a:latin typeface="Arial Rounded MT Bold" panose="020F0704030504030204" pitchFamily="34" charset="0"/>
              </a:rPr>
              <a:t/>
            </a:r>
            <a:br>
              <a:rPr lang="en-US" altLang="ko-KR" sz="1600" dirty="0">
                <a:latin typeface="Arial Rounded MT Bold" panose="020F0704030504030204" pitchFamily="34" charset="0"/>
              </a:rPr>
            </a:b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1600" dirty="0">
                <a:latin typeface="Arial Rounded MT Bold" panose="020F0704030504030204" pitchFamily="34" charset="0"/>
              </a:rPr>
              <a:t> </a:t>
            </a:r>
            <a:r>
              <a:rPr lang="en-US" altLang="ko-KR" sz="1600" dirty="0" smtClean="0">
                <a:latin typeface="Arial Rounded MT Bold" panose="020F0704030504030204" pitchFamily="34" charset="0"/>
              </a:rPr>
              <a:t> </a:t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1600" dirty="0">
                <a:latin typeface="Arial Rounded MT Bold" panose="020F0704030504030204" pitchFamily="34" charset="0"/>
              </a:rPr>
              <a:t/>
            </a:r>
            <a:br>
              <a:rPr lang="en-US" altLang="ko-KR" sz="1600" dirty="0">
                <a:latin typeface="Arial Rounded MT Bold" panose="020F0704030504030204" pitchFamily="34" charset="0"/>
              </a:rPr>
            </a:b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1600" dirty="0">
                <a:latin typeface="Arial Rounded MT Bold" panose="020F0704030504030204" pitchFamily="34" charset="0"/>
              </a:rPr>
              <a:t> </a:t>
            </a:r>
            <a:r>
              <a:rPr lang="en-US" altLang="ko-KR" sz="1600" dirty="0" smtClean="0">
                <a:latin typeface="Arial Rounded MT Bold" panose="020F0704030504030204" pitchFamily="34" charset="0"/>
              </a:rPr>
              <a:t>                </a:t>
            </a:r>
            <a:r>
              <a:rPr lang="en-US" altLang="ko-KR" sz="2700" dirty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sz="27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부모자녀 체험활동 신청안내</a:t>
            </a: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ko-KR" altLang="en-US" sz="1600" dirty="0" smtClean="0">
                <a:latin typeface="Wide Latin" panose="020A0A07050505020404" pitchFamily="18" charset="0"/>
              </a:rPr>
              <a:t>                             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육아종합지원센터에서는 영유아가정의 부모와 자녀가 서로에 대한 신뢰감을 가지고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긍정의 가족으로 발전해 나가도록 부모자녀 체험활동을 진행하고자 합니다</a:t>
            </a:r>
            <a:r>
              <a:rPr lang="en-US" altLang="ko-KR" sz="1200" dirty="0" smtClean="0">
                <a:latin typeface="Wide Latin" panose="020A0A07050505020404" pitchFamily="18" charset="0"/>
              </a:rPr>
              <a:t>. </a:t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많은 관심과 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참여신청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바랍니다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교육대상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체험활동에 참여하고자하는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영유아가족</a:t>
            </a:r>
            <a:r>
              <a:rPr lang="ko-KR" altLang="en-US" sz="1200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( </a:t>
            </a:r>
            <a:r>
              <a:rPr lang="ko-KR" altLang="en-US" sz="1200" dirty="0" err="1" smtClean="0">
                <a:latin typeface="+mn-ea"/>
                <a:ea typeface="+mn-ea"/>
              </a:rPr>
              <a:t>해당자녀</a:t>
            </a:r>
            <a:r>
              <a:rPr lang="en-US" altLang="ko-KR" sz="1200" dirty="0" smtClean="0">
                <a:latin typeface="+mn-ea"/>
                <a:ea typeface="+mn-ea"/>
              </a:rPr>
              <a:t>1</a:t>
            </a:r>
            <a:r>
              <a:rPr lang="ko-KR" altLang="en-US" sz="1200" dirty="0" smtClean="0">
                <a:latin typeface="+mn-ea"/>
                <a:ea typeface="+mn-ea"/>
              </a:rPr>
              <a:t>명과 양육자 </a:t>
            </a:r>
            <a:r>
              <a:rPr lang="en-US" altLang="ko-KR" sz="1200" dirty="0" smtClean="0">
                <a:latin typeface="+mn-ea"/>
                <a:ea typeface="+mn-ea"/>
              </a:rPr>
              <a:t>1</a:t>
            </a:r>
            <a:r>
              <a:rPr lang="ko-KR" altLang="en-US" sz="1200" dirty="0" smtClean="0">
                <a:latin typeface="+mn-ea"/>
                <a:ea typeface="+mn-ea"/>
              </a:rPr>
              <a:t>명</a:t>
            </a:r>
            <a:r>
              <a:rPr lang="en-US" altLang="ko-KR" sz="1200" dirty="0" smtClean="0">
                <a:latin typeface="+mn-ea"/>
                <a:ea typeface="+mn-ea"/>
              </a:rPr>
              <a:t>)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교육장소 </a:t>
            </a:r>
            <a:r>
              <a:rPr lang="en-US" altLang="ko-KR" sz="1200" dirty="0">
                <a:latin typeface="Wide Latin" panose="020A0A07050505020404" pitchFamily="18" charset="0"/>
              </a:rPr>
              <a:t>:</a:t>
            </a:r>
            <a:r>
              <a:rPr lang="ko-KR" altLang="en-US" sz="1200" dirty="0" smtClean="0">
                <a:latin typeface="+mn-ea"/>
                <a:ea typeface="+mn-ea"/>
              </a:rPr>
              <a:t> 진주시 육아종합지원센터 </a:t>
            </a:r>
            <a:r>
              <a:rPr lang="en-US" altLang="ko-KR" sz="1200" dirty="0" smtClean="0">
                <a:latin typeface="+mn-ea"/>
                <a:ea typeface="+mn-ea"/>
              </a:rPr>
              <a:t>3</a:t>
            </a:r>
            <a:r>
              <a:rPr lang="ko-KR" altLang="en-US" sz="1200" dirty="0" smtClean="0">
                <a:latin typeface="+mn-ea"/>
                <a:ea typeface="+mn-ea"/>
              </a:rPr>
              <a:t>층 </a:t>
            </a:r>
            <a:r>
              <a:rPr lang="ko-KR" altLang="en-US" sz="1200" dirty="0" err="1" smtClean="0">
                <a:latin typeface="+mn-ea"/>
                <a:ea typeface="+mn-ea"/>
              </a:rPr>
              <a:t>교육실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주최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주관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보건복지부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무료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신청기간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5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31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일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solidFill>
                  <a:srgbClr val="FF0000"/>
                </a:solidFill>
                <a:latin typeface="+mn-ea"/>
                <a:ea typeface="+mn-ea"/>
              </a:rPr>
              <a:t>수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 10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시부터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~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6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월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2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일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금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선착순 마감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b="1" dirty="0">
                <a:latin typeface="+mn-ea"/>
              </a:rPr>
              <a:t>* </a:t>
            </a:r>
            <a:r>
              <a:rPr lang="ko-KR" altLang="en-US" sz="1200" dirty="0" smtClean="0">
                <a:latin typeface="+mn-ea"/>
                <a:ea typeface="+mn-ea"/>
              </a:rPr>
              <a:t>신청방법 </a:t>
            </a:r>
            <a:r>
              <a:rPr lang="en-US" altLang="ko-KR" sz="1200" dirty="0" smtClean="0">
                <a:latin typeface="+mn-ea"/>
                <a:ea typeface="+mn-ea"/>
              </a:rPr>
              <a:t>:  </a:t>
            </a:r>
            <a:r>
              <a:rPr lang="ko-KR" altLang="en-US" sz="1200" dirty="0" smtClean="0">
                <a:latin typeface="+mn-ea"/>
                <a:ea typeface="+mn-ea"/>
              </a:rPr>
              <a:t>진주시통합예약시스템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en-US" altLang="ko-KR" sz="1200" u="sng" dirty="0" smtClean="0">
                <a:latin typeface="+mn-ea"/>
                <a:ea typeface="+mn-ea"/>
                <a:hlinkClick r:id="rId3"/>
              </a:rPr>
              <a:t>https://www.jinju.go.kr/yeyak/08870/08882/08970.web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) </a:t>
            </a:r>
            <a:r>
              <a:rPr lang="ko-KR" altLang="en-US" sz="1200" dirty="0" smtClean="0">
                <a:latin typeface="+mn-ea"/>
                <a:ea typeface="+mn-ea"/>
              </a:rPr>
              <a:t>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</a:t>
            </a:r>
            <a:r>
              <a:rPr lang="ko-KR" altLang="en-US" sz="1200" dirty="0" smtClean="0">
                <a:latin typeface="+mn-ea"/>
                <a:ea typeface="+mn-ea"/>
              </a:rPr>
              <a:t>본인인증  ⇨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교육강좌</a:t>
            </a:r>
            <a:r>
              <a:rPr lang="ko-KR" altLang="en-US" sz="1200" dirty="0">
                <a:latin typeface="+mn-ea"/>
                <a:ea typeface="+mn-ea"/>
              </a:rPr>
              <a:t> “육아종합지원센터” ⇨ </a:t>
            </a:r>
            <a:r>
              <a:rPr lang="ko-KR" altLang="en-US" sz="1200" dirty="0" smtClean="0">
                <a:latin typeface="+mn-ea"/>
                <a:ea typeface="+mn-ea"/>
              </a:rPr>
              <a:t>가정양육지원프로그램 </a:t>
            </a:r>
            <a:r>
              <a:rPr lang="ko-KR" altLang="en-US" sz="1200" dirty="0">
                <a:latin typeface="+mn-ea"/>
                <a:ea typeface="+mn-ea"/>
              </a:rPr>
              <a:t>⇨ “</a:t>
            </a:r>
            <a:r>
              <a:rPr lang="ko-KR" altLang="en-US" sz="1200" dirty="0" err="1">
                <a:latin typeface="+mn-ea"/>
                <a:ea typeface="+mn-ea"/>
              </a:rPr>
              <a:t>교육명</a:t>
            </a:r>
            <a:r>
              <a:rPr lang="ko-KR" altLang="en-US" sz="1200" dirty="0">
                <a:latin typeface="+mn-ea"/>
                <a:ea typeface="+mn-ea"/>
              </a:rPr>
              <a:t>” 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</a:t>
            </a:r>
            <a:r>
              <a:rPr lang="ko-KR" altLang="en-US" sz="1200" dirty="0" smtClean="0">
                <a:latin typeface="+mn-ea"/>
                <a:ea typeface="+mn-ea"/>
              </a:rPr>
              <a:t>신청하기 </a:t>
            </a:r>
            <a:r>
              <a:rPr lang="ko-KR" altLang="en-US" sz="1200" dirty="0">
                <a:latin typeface="+mn-ea"/>
                <a:ea typeface="+mn-ea"/>
              </a:rPr>
              <a:t>⇨ 확인 문자 </a:t>
            </a:r>
            <a:r>
              <a:rPr lang="ko-KR" altLang="en-US" sz="1200" dirty="0" smtClean="0">
                <a:latin typeface="+mn-ea"/>
                <a:ea typeface="+mn-ea"/>
              </a:rPr>
              <a:t>자동 전송됨</a:t>
            </a: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b="1" dirty="0"/>
              <a:t/>
            </a:r>
            <a:br>
              <a:rPr lang="en-US" altLang="ko-KR" sz="1200" b="1" dirty="0"/>
            </a:br>
            <a:r>
              <a:rPr lang="en-US" altLang="ko-KR" sz="1200" b="1" dirty="0" smtClean="0"/>
              <a:t>                           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수강자 정보</a:t>
            </a:r>
            <a:r>
              <a:rPr lang="ko-KR" altLang="en-US" sz="1200" b="1" dirty="0" smtClean="0"/>
              <a:t>란에 반드시 </a:t>
            </a:r>
            <a:r>
              <a:rPr lang="ko-KR" altLang="en-US" sz="1200" dirty="0" smtClean="0">
                <a:solidFill>
                  <a:srgbClr val="FF0000"/>
                </a:solidFill>
              </a:rPr>
              <a:t>참석 자녀  성명</a:t>
            </a:r>
            <a:r>
              <a:rPr lang="ko-KR" altLang="en-US" sz="1200" dirty="0" smtClean="0"/>
              <a:t>과 </a:t>
            </a:r>
            <a:r>
              <a:rPr lang="ko-KR" altLang="en-US" sz="1200" dirty="0" smtClean="0">
                <a:solidFill>
                  <a:srgbClr val="FF0000"/>
                </a:solidFill>
              </a:rPr>
              <a:t>자녀</a:t>
            </a:r>
            <a:r>
              <a:rPr lang="ko-KR" altLang="en-US" sz="1200" dirty="0" smtClean="0"/>
              <a:t> </a:t>
            </a:r>
            <a:r>
              <a:rPr lang="ko-KR" altLang="en-US" sz="1200" dirty="0" smtClean="0">
                <a:solidFill>
                  <a:srgbClr val="FF0000"/>
                </a:solidFill>
              </a:rPr>
              <a:t>생년월일</a:t>
            </a:r>
            <a:r>
              <a:rPr lang="ko-KR" altLang="en-US" sz="1200" dirty="0" smtClean="0"/>
              <a:t>을 </a:t>
            </a:r>
            <a:r>
              <a:rPr lang="ko-KR" altLang="en-US" sz="1200" b="1" dirty="0" smtClean="0"/>
              <a:t>적어주세요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br>
              <a:rPr lang="en-US" altLang="ko-KR" sz="1200" dirty="0" smtClean="0">
                <a:solidFill>
                  <a:srgbClr val="FF0000"/>
                </a:solidFill>
              </a:rPr>
            </a:br>
            <a:r>
              <a:rPr lang="en-US" altLang="ko-KR" sz="1200" dirty="0">
                <a:solidFill>
                  <a:srgbClr val="FF0000"/>
                </a:solidFill>
              </a:rPr>
              <a:t/>
            </a:r>
            <a:br>
              <a:rPr lang="en-US" altLang="ko-KR" sz="1200" dirty="0">
                <a:solidFill>
                  <a:srgbClr val="FF0000"/>
                </a:solidFill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문  의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공통부모교육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담당자  </a:t>
            </a:r>
            <a:r>
              <a:rPr lang="en-US" altLang="ko-KR" sz="1200" b="1" dirty="0" smtClean="0">
                <a:latin typeface="+mn-ea"/>
                <a:ea typeface="+mn-ea"/>
              </a:rPr>
              <a:t>( 055-749-3624 )</a:t>
            </a:r>
            <a:br>
              <a:rPr lang="en-US" altLang="ko-KR" sz="1200" b="1" dirty="0" smtClean="0">
                <a:latin typeface="+mn-ea"/>
                <a:ea typeface="+mn-ea"/>
              </a:rPr>
            </a:b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432818" y="5407706"/>
            <a:ext cx="6081046" cy="3295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500" dirty="0"/>
          </a:p>
        </p:txBody>
      </p:sp>
      <p:sp>
        <p:nvSpPr>
          <p:cNvPr id="15" name="부제목 2"/>
          <p:cNvSpPr>
            <a:spLocks noGrp="1"/>
          </p:cNvSpPr>
          <p:nvPr>
            <p:ph type="subTitle" idx="1"/>
          </p:nvPr>
        </p:nvSpPr>
        <p:spPr>
          <a:xfrm>
            <a:off x="291594" y="5583714"/>
            <a:ext cx="6174463" cy="311133"/>
          </a:xfrm>
        </p:spPr>
        <p:txBody>
          <a:bodyPr>
            <a:normAutofit/>
          </a:bodyPr>
          <a:lstStyle/>
          <a:p>
            <a:r>
              <a:rPr lang="en-US" altLang="ko-KR" sz="1500" b="1" dirty="0" smtClean="0">
                <a:latin typeface="+mn-ea"/>
              </a:rPr>
              <a:t>[6</a:t>
            </a:r>
            <a:r>
              <a:rPr lang="ko-KR" altLang="en-US" sz="1500" b="1" dirty="0" smtClean="0">
                <a:latin typeface="+mn-ea"/>
              </a:rPr>
              <a:t>월 </a:t>
            </a:r>
            <a:r>
              <a:rPr lang="ko-KR" altLang="en-US" sz="1500" b="1" dirty="0">
                <a:latin typeface="+mn-ea"/>
              </a:rPr>
              <a:t>부모자녀 체험활동 일정 안내</a:t>
            </a:r>
            <a:r>
              <a:rPr lang="en-US" altLang="ko-KR" sz="1500" b="1" dirty="0" smtClean="0">
                <a:latin typeface="+mn-ea"/>
              </a:rPr>
              <a:t>]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ko-KR" altLang="en-US" sz="1000" dirty="0">
              <a:solidFill>
                <a:prstClr val="black"/>
              </a:solidFill>
            </a:endParaRPr>
          </a:p>
          <a:p>
            <a:endParaRPr lang="ko-KR" altLang="en-US" sz="1500" dirty="0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387023"/>
              </p:ext>
            </p:extLst>
          </p:nvPr>
        </p:nvGraphicFramePr>
        <p:xfrm>
          <a:off x="480887" y="5883443"/>
          <a:ext cx="6032977" cy="2929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345">
                  <a:extLst>
                    <a:ext uri="{9D8B030D-6E8A-4147-A177-3AD203B41FA5}">
                      <a16:colId xmlns:a16="http://schemas.microsoft.com/office/drawing/2014/main" val="3265369822"/>
                    </a:ext>
                  </a:extLst>
                </a:gridCol>
                <a:gridCol w="4836632">
                  <a:extLst>
                    <a:ext uri="{9D8B030D-6E8A-4147-A177-3AD203B41FA5}">
                      <a16:colId xmlns:a16="http://schemas.microsoft.com/office/drawing/2014/main" val="2964846310"/>
                    </a:ext>
                  </a:extLst>
                </a:gridCol>
              </a:tblGrid>
              <a:tr h="2165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일 시   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대상 연령                    및                                  주 제 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37661"/>
                  </a:ext>
                </a:extLst>
              </a:tr>
              <a:tr h="863064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/>
                        <a:t>6</a:t>
                      </a:r>
                      <a:r>
                        <a:rPr lang="ko-KR" altLang="en-US" sz="1200" dirty="0" smtClean="0"/>
                        <a:t>월  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토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en-US" altLang="ko-KR" sz="1200" dirty="0" smtClean="0"/>
                        <a:t> 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/>
                        <a:t>10</a:t>
                      </a:r>
                      <a:r>
                        <a:rPr lang="ko-KR" altLang="en-US" sz="1100" dirty="0" smtClean="0"/>
                        <a:t>시</a:t>
                      </a:r>
                      <a:r>
                        <a:rPr lang="en-US" altLang="ko-KR" sz="1100" dirty="0" smtClean="0"/>
                        <a:t>~ 11</a:t>
                      </a:r>
                      <a:r>
                        <a:rPr lang="ko-KR" altLang="en-US" sz="1100" dirty="0" smtClean="0"/>
                        <a:t>시 </a:t>
                      </a:r>
                      <a:r>
                        <a:rPr lang="en-US" altLang="ko-KR" sz="1100" dirty="0" smtClean="0"/>
                        <a:t>30</a:t>
                      </a:r>
                      <a:r>
                        <a:rPr lang="ko-KR" altLang="en-US" sz="1100" dirty="0" smtClean="0"/>
                        <a:t>분</a:t>
                      </a:r>
                      <a:endParaRPr lang="ko-KR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세 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(2020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년생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       8</a:t>
                      </a:r>
                      <a:r>
                        <a:rPr lang="ko-KR" altLang="en-US" sz="1100" dirty="0" smtClean="0">
                          <a:solidFill>
                            <a:srgbClr val="0069B8"/>
                          </a:solidFill>
                        </a:rPr>
                        <a:t>가족</a:t>
                      </a:r>
                      <a:r>
                        <a:rPr lang="ko-KR" altLang="en-US" sz="1100" baseline="0" dirty="0">
                          <a:solidFill>
                            <a:srgbClr val="0069B8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rgbClr val="0069B8"/>
                          </a:solidFill>
                        </a:rPr>
                        <a:t>            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소풍을 가요 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신체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ko-KR" altLang="en-US" sz="1100" dirty="0" err="1" smtClean="0">
                          <a:solidFill>
                            <a:srgbClr val="FF0000"/>
                          </a:solidFill>
                        </a:rPr>
                        <a:t>대그육활동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주변에서  흔히  볼 수 있는 박스를  활용하여 영아의 생각을 키우는 활동입니다</a:t>
                      </a:r>
                      <a:endParaRPr lang="en-US" altLang="ko-KR" sz="1000" baseline="0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err="1" smtClean="0"/>
                        <a:t>우리가족만의</a:t>
                      </a:r>
                      <a:r>
                        <a:rPr lang="ko-KR" altLang="en-US" sz="1000" baseline="0" dirty="0" smtClean="0"/>
                        <a:t> 멋진 박스 자동차를 만들어 가족여행을 떠납니다</a:t>
                      </a:r>
                      <a:endParaRPr lang="en-US" altLang="ko-KR" sz="10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337405"/>
                  </a:ext>
                </a:extLst>
              </a:tr>
              <a:tr h="9865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6</a:t>
                      </a:r>
                      <a:r>
                        <a:rPr lang="ko-KR" altLang="en-US" sz="1200" dirty="0" smtClean="0"/>
                        <a:t>월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화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en-US" altLang="ko-KR" sz="1200" dirty="0" smtClean="0"/>
                        <a:t>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 16</a:t>
                      </a:r>
                      <a:r>
                        <a:rPr lang="ko-KR" altLang="en-US" sz="1100" dirty="0" smtClean="0"/>
                        <a:t>시 </a:t>
                      </a:r>
                      <a:r>
                        <a:rPr lang="en-US" altLang="ko-KR" sz="1100" dirty="0" smtClean="0"/>
                        <a:t>~17</a:t>
                      </a:r>
                      <a:r>
                        <a:rPr lang="ko-KR" altLang="en-US" sz="1100" dirty="0" smtClean="0"/>
                        <a:t>시</a:t>
                      </a:r>
                      <a:r>
                        <a:rPr lang="en-US" altLang="ko-KR" sz="1100" dirty="0" smtClean="0"/>
                        <a:t>30</a:t>
                      </a:r>
                      <a:r>
                        <a:rPr lang="ko-KR" altLang="en-US" sz="1100" dirty="0" smtClean="0"/>
                        <a:t>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세 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(2019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년생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)        </a:t>
                      </a:r>
                      <a:r>
                        <a:rPr lang="en-US" altLang="ko-KR" sz="1100" dirty="0" smtClean="0">
                          <a:solidFill>
                            <a:srgbClr val="0070C0"/>
                          </a:solidFill>
                        </a:rPr>
                        <a:t>8</a:t>
                      </a:r>
                      <a:r>
                        <a:rPr lang="ko-KR" altLang="en-US" sz="1100" dirty="0" smtClean="0">
                          <a:solidFill>
                            <a:srgbClr val="0070C0"/>
                          </a:solidFill>
                        </a:rPr>
                        <a:t>가족</a:t>
                      </a:r>
                      <a:r>
                        <a:rPr lang="ko-KR" altLang="en-US" sz="1100" baseline="0" dirty="0" smtClean="0">
                          <a:solidFill>
                            <a:srgbClr val="0070C0"/>
                          </a:solidFill>
                        </a:rPr>
                        <a:t>             </a:t>
                      </a:r>
                      <a:r>
                        <a:rPr lang="ko-KR" altLang="en-US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과일 </a:t>
                      </a:r>
                      <a:r>
                        <a:rPr lang="ko-KR" altLang="en-US" sz="11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꽃향기</a:t>
                      </a:r>
                      <a:r>
                        <a:rPr lang="ko-KR" altLang="en-US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후각</a:t>
                      </a:r>
                      <a:r>
                        <a:rPr lang="en-US" altLang="ko-KR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1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요리활동</a:t>
                      </a:r>
                      <a:r>
                        <a:rPr lang="en-US" altLang="ko-KR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여러가지 과일의 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종류를 알고 내가 좋아하는 과일을 탐색하며  소개하는 활동을 통해  </a:t>
                      </a:r>
                      <a:r>
                        <a:rPr lang="ko-KR" altLang="en-US" sz="1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후각발달을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도와준다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과일나무 샐러드와  과일 숲을 이웃과 만드는 활동을 통해 요리하는 즐거움을 나눈다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696708"/>
                  </a:ext>
                </a:extLst>
              </a:tr>
              <a:tr h="71993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6</a:t>
                      </a:r>
                      <a:r>
                        <a:rPr lang="ko-KR" altLang="en-US" sz="1200" dirty="0" smtClean="0"/>
                        <a:t>월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14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수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 16</a:t>
                      </a:r>
                      <a:r>
                        <a:rPr lang="ko-KR" altLang="en-US" sz="1100" dirty="0" smtClean="0"/>
                        <a:t>시 </a:t>
                      </a:r>
                      <a:r>
                        <a:rPr lang="en-US" altLang="ko-KR" sz="1100" dirty="0" smtClean="0"/>
                        <a:t>~17</a:t>
                      </a:r>
                      <a:r>
                        <a:rPr lang="ko-KR" altLang="en-US" sz="1100" dirty="0" smtClean="0"/>
                        <a:t>시</a:t>
                      </a:r>
                      <a:r>
                        <a:rPr lang="en-US" altLang="ko-KR" sz="1100" dirty="0" smtClean="0"/>
                        <a:t>30</a:t>
                      </a:r>
                      <a:r>
                        <a:rPr lang="ko-KR" altLang="en-US" sz="1100" dirty="0" smtClean="0"/>
                        <a:t>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세 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(2018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년생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)      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10</a:t>
                      </a:r>
                      <a:r>
                        <a:rPr lang="ko-KR" altLang="en-US" sz="1100" dirty="0" smtClean="0">
                          <a:solidFill>
                            <a:srgbClr val="0069B8"/>
                          </a:solidFill>
                        </a:rPr>
                        <a:t>가족</a:t>
                      </a:r>
                      <a:r>
                        <a:rPr lang="ko-KR" altLang="en-US" sz="1100" baseline="0" dirty="0" smtClean="0">
                          <a:solidFill>
                            <a:srgbClr val="0069B8"/>
                          </a:solidFill>
                        </a:rPr>
                        <a:t>              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내가  만든 저금통 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</a:rPr>
                        <a:t>절제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ko-KR" altLang="en-US" sz="1100" dirty="0" err="1" smtClean="0">
                          <a:solidFill>
                            <a:srgbClr val="FF0000"/>
                          </a:solidFill>
                        </a:rPr>
                        <a:t>미술활동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- </a:t>
                      </a:r>
                      <a:r>
                        <a:rPr lang="ko-KR" altLang="en-US" sz="1100" dirty="0" err="1" smtClean="0"/>
                        <a:t>절제통장과</a:t>
                      </a:r>
                      <a:r>
                        <a:rPr lang="ko-KR" altLang="en-US" sz="1100" dirty="0" smtClean="0"/>
                        <a:t> 저금통을 만들며 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절제를 통한 아름다운 이웃만들기를 경험 해          보는 활동입니다</a:t>
                      </a:r>
                      <a:r>
                        <a:rPr lang="en-US" altLang="ko-KR" sz="1100" baseline="0" dirty="0" smtClean="0"/>
                        <a:t> . </a:t>
                      </a:r>
                      <a:r>
                        <a:rPr lang="ko-KR" altLang="en-US" sz="1100" dirty="0" smtClean="0"/>
                        <a:t>나의 절제 실천방법을 생각해보고 다짐 해</a:t>
                      </a:r>
                      <a:r>
                        <a:rPr lang="ko-KR" altLang="en-US" sz="1100" baseline="0" dirty="0" smtClean="0"/>
                        <a:t>  봅니다</a:t>
                      </a:r>
                      <a:endParaRPr lang="ko-KR" altLang="en-US" sz="11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67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596</TotalTime>
  <Words>346</Words>
  <Application>Microsoft Office PowerPoint</Application>
  <PresentationFormat>A4 용지(210x297mm)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맑은 고딕</vt:lpstr>
      <vt:lpstr>Arial</vt:lpstr>
      <vt:lpstr>Arial Rounded MT Bold</vt:lpstr>
      <vt:lpstr>Calibri</vt:lpstr>
      <vt:lpstr>Calibri Light</vt:lpstr>
      <vt:lpstr>Wide Latin</vt:lpstr>
      <vt:lpstr>Office 테마</vt:lpstr>
      <vt:lpstr>                                                                 6월 부모자녀 체험활동 신청안내                                진주시 육아종합지원센터에서는 영유아가정의 부모와 자녀가 서로에 대한 신뢰감을 가지고  긍정의 가족으로 발전해 나가도록 부모자녀 체험활동을 진행하고자 합니다.   많은 관심과  참여신청 바랍니다   * 교육대상 :  체험활동에 참여하고자하는 영유아가족 ( 해당자녀1명과 양육자 1명)  * 교육장소 : 진주시 육아종합지원센터 3층 교육실  * 주최/주관 :  보건복지부/진주시 육아종합지원센터  * 교육비 : 무료  * 신청기간 :  5월 31일 (수) 10시부터 ~ 6월 2일 (금) 선착순 마감  * 신청방법 :  진주시통합예약시스템(https://www.jinju.go.kr/yeyak/08870/08882/08970.web ) ⇨                    본인인증  ⇨  교육강좌 “육아종합지원센터” ⇨ 가정양육지원프로그램 ⇨ “교육명” ⇨                    신청하기 ⇨ 확인 문자 자동 전송됨                             (수강자 정보란에 반드시 참석 자녀  성명과 자녀 생년월일을 적어주세요)  *  문  의 : 공통부모교육  담당자  ( 055-749-3624 )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66</cp:revision>
  <cp:lastPrinted>2023-05-19T05:04:40Z</cp:lastPrinted>
  <dcterms:created xsi:type="dcterms:W3CDTF">2023-02-15T05:03:23Z</dcterms:created>
  <dcterms:modified xsi:type="dcterms:W3CDTF">2023-05-19T07:27:27Z</dcterms:modified>
</cp:coreProperties>
</file>