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"/>
  </p:notesMasterIdLst>
  <p:sldIdLst>
    <p:sldId id="256" r:id="rId2"/>
  </p:sldIdLst>
  <p:sldSz cx="6858000" cy="9906000" type="A4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9B8"/>
    <a:srgbClr val="FEC3C2"/>
    <a:srgbClr val="F7BE82"/>
    <a:srgbClr val="F7BB7C"/>
    <a:srgbClr val="F08411"/>
    <a:srgbClr val="B8D2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0" d="100"/>
          <a:sy n="80" d="100"/>
        </p:scale>
        <p:origin x="3066" y="120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75" d="100"/>
          <a:sy n="75" d="100"/>
        </p:scale>
        <p:origin x="3186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A239F0-0B18-4B39-85B4-C70C36418619}" type="datetimeFigureOut">
              <a:rPr lang="ko-KR" altLang="en-US" smtClean="0"/>
              <a:t>2023-10-31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216150" y="1233488"/>
            <a:ext cx="230346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3100" y="4748213"/>
            <a:ext cx="5389563" cy="38846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819D40-5A6E-42E5-A406-AC0A3ECBCE3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449319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DAAB5-1869-4EF5-8CEC-2ECE664CE5DF}" type="datetimeFigureOut">
              <a:rPr lang="ko-KR" altLang="en-US" smtClean="0"/>
              <a:t>2023-10-31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C7281-0984-4A9C-BCAD-7D0AE4DC7DDA}" type="slidenum">
              <a:rPr lang="ko-KR" altLang="en-US" smtClean="0"/>
              <a:t>‹#›</a:t>
            </a:fld>
            <a:endParaRPr lang="ko-KR" altLang="en-US"/>
          </a:p>
        </p:txBody>
      </p:sp>
      <p:pic>
        <p:nvPicPr>
          <p:cNvPr id="7" name="그림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9988550"/>
          </a:xfrm>
          <a:prstGeom prst="rect">
            <a:avLst/>
          </a:prstGeom>
        </p:spPr>
      </p:pic>
      <p:sp>
        <p:nvSpPr>
          <p:cNvPr id="9" name="직사각형 8"/>
          <p:cNvSpPr/>
          <p:nvPr userDrawn="1"/>
        </p:nvSpPr>
        <p:spPr>
          <a:xfrm>
            <a:off x="514350" y="678180"/>
            <a:ext cx="2426970" cy="14097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8" name="그림 7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38137" y="512728"/>
            <a:ext cx="1477963" cy="595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84138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DAAB5-1869-4EF5-8CEC-2ECE664CE5DF}" type="datetimeFigureOut">
              <a:rPr lang="ko-KR" altLang="en-US" smtClean="0"/>
              <a:t>2023-10-31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C7281-0984-4A9C-BCAD-7D0AE4DC7D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454279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DAAB5-1869-4EF5-8CEC-2ECE664CE5DF}" type="datetimeFigureOut">
              <a:rPr lang="ko-KR" altLang="en-US" smtClean="0"/>
              <a:t>2023-10-31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C7281-0984-4A9C-BCAD-7D0AE4DC7D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706880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DAAB5-1869-4EF5-8CEC-2ECE664CE5DF}" type="datetimeFigureOut">
              <a:rPr lang="ko-KR" altLang="en-US" smtClean="0"/>
              <a:t>2023-10-31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C7281-0984-4A9C-BCAD-7D0AE4DC7D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15887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DAAB5-1869-4EF5-8CEC-2ECE664CE5DF}" type="datetimeFigureOut">
              <a:rPr lang="ko-KR" altLang="en-US" smtClean="0"/>
              <a:t>2023-10-31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C7281-0984-4A9C-BCAD-7D0AE4DC7D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464714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DAAB5-1869-4EF5-8CEC-2ECE664CE5DF}" type="datetimeFigureOut">
              <a:rPr lang="ko-KR" altLang="en-US" smtClean="0"/>
              <a:t>2023-10-31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C7281-0984-4A9C-BCAD-7D0AE4DC7D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324700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DAAB5-1869-4EF5-8CEC-2ECE664CE5DF}" type="datetimeFigureOut">
              <a:rPr lang="ko-KR" altLang="en-US" smtClean="0"/>
              <a:t>2023-10-31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C7281-0984-4A9C-BCAD-7D0AE4DC7D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730984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DAAB5-1869-4EF5-8CEC-2ECE664CE5DF}" type="datetimeFigureOut">
              <a:rPr lang="ko-KR" altLang="en-US" smtClean="0"/>
              <a:t>2023-10-31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C7281-0984-4A9C-BCAD-7D0AE4DC7D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16876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DAAB5-1869-4EF5-8CEC-2ECE664CE5DF}" type="datetimeFigureOut">
              <a:rPr lang="ko-KR" altLang="en-US" smtClean="0"/>
              <a:t>2023-10-31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C7281-0984-4A9C-BCAD-7D0AE4DC7D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014408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DAAB5-1869-4EF5-8CEC-2ECE664CE5DF}" type="datetimeFigureOut">
              <a:rPr lang="ko-KR" altLang="en-US" smtClean="0"/>
              <a:t>2023-10-31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C7281-0984-4A9C-BCAD-7D0AE4DC7D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79411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DAAB5-1869-4EF5-8CEC-2ECE664CE5DF}" type="datetimeFigureOut">
              <a:rPr lang="ko-KR" altLang="en-US" smtClean="0"/>
              <a:t>2023-10-31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C7281-0984-4A9C-BCAD-7D0AE4DC7D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434906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BDAAB5-1869-4EF5-8CEC-2ECE664CE5DF}" type="datetimeFigureOut">
              <a:rPr lang="ko-KR" altLang="en-US" smtClean="0"/>
              <a:t>2023-10-31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6C7281-0984-4A9C-BCAD-7D0AE4DC7D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161931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jinju.go.kr/yeyak/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642938" y="-139596"/>
            <a:ext cx="150106" cy="3001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74295" tIns="37148" rIns="74295" bIns="37148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sz="1463"/>
          </a:p>
        </p:txBody>
      </p:sp>
      <p:sp>
        <p:nvSpPr>
          <p:cNvPr id="11" name="제목 1"/>
          <p:cNvSpPr txBox="1">
            <a:spLocks/>
          </p:cNvSpPr>
          <p:nvPr/>
        </p:nvSpPr>
        <p:spPr>
          <a:xfrm>
            <a:off x="576241" y="6999730"/>
            <a:ext cx="5985431" cy="17637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6858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1600"/>
              </a:lnSpc>
            </a:pPr>
            <a:endParaRPr lang="ko-KR" altLang="en-US" sz="1100" dirty="0"/>
          </a:p>
        </p:txBody>
      </p:sp>
      <p:pic>
        <p:nvPicPr>
          <p:cNvPr id="14" name="_x336125376" descr="EMB00016e004689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318" b="21098"/>
          <a:stretch/>
        </p:blipFill>
        <p:spPr bwMode="auto">
          <a:xfrm>
            <a:off x="2152813" y="9091896"/>
            <a:ext cx="2504645" cy="385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ectangle 4"/>
          <p:cNvSpPr>
            <a:spLocks noChangeArrowheads="1"/>
          </p:cNvSpPr>
          <p:nvPr/>
        </p:nvSpPr>
        <p:spPr bwMode="auto">
          <a:xfrm>
            <a:off x="375307" y="1359568"/>
            <a:ext cx="58958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9" name="제목 1"/>
          <p:cNvSpPr>
            <a:spLocks noGrp="1"/>
          </p:cNvSpPr>
          <p:nvPr>
            <p:ph type="ctrTitle"/>
          </p:nvPr>
        </p:nvSpPr>
        <p:spPr>
          <a:xfrm>
            <a:off x="251673" y="363782"/>
            <a:ext cx="6292588" cy="6202102"/>
          </a:xfrm>
        </p:spPr>
        <p:txBody>
          <a:bodyPr>
            <a:normAutofit fontScale="90000"/>
          </a:bodyPr>
          <a:lstStyle/>
          <a:p>
            <a:pPr algn="l">
              <a:lnSpc>
                <a:spcPct val="100000"/>
              </a:lnSpc>
            </a:pPr>
            <a:r>
              <a:rPr lang="en-US" altLang="ko-KR" sz="2200" b="1" dirty="0" smtClean="0">
                <a:latin typeface="Wide Latin" panose="020A0A07050505020404" pitchFamily="18" charset="0"/>
              </a:rPr>
              <a:t>                    11</a:t>
            </a:r>
            <a:r>
              <a:rPr lang="ko-KR" altLang="en-US" sz="2200" b="1" dirty="0" smtClean="0">
                <a:latin typeface="Wide Latin" panose="020A0A07050505020404" pitchFamily="18" charset="0"/>
              </a:rPr>
              <a:t>월 찾아가는 부모교육 신청안내</a:t>
            </a:r>
            <a:r>
              <a:rPr lang="en-US" altLang="ko-KR" sz="2200" b="1" dirty="0" smtClean="0">
                <a:latin typeface="Wide Latin" panose="020A0A07050505020404" pitchFamily="18" charset="0"/>
              </a:rPr>
              <a:t>    </a:t>
            </a:r>
            <a:r>
              <a:rPr lang="en-US" altLang="ko-KR" sz="1600" dirty="0" smtClean="0">
                <a:latin typeface="Wide Latin" panose="020A0A07050505020404" pitchFamily="18" charset="0"/>
              </a:rPr>
              <a:t/>
            </a:r>
            <a:br>
              <a:rPr lang="en-US" altLang="ko-KR" sz="1600" dirty="0" smtClean="0">
                <a:latin typeface="Wide Latin" panose="020A0A07050505020404" pitchFamily="18" charset="0"/>
              </a:rPr>
            </a:br>
            <a:r>
              <a:rPr lang="en-US" altLang="ko-KR" sz="1600" dirty="0">
                <a:latin typeface="Wide Latin" panose="020A0A07050505020404" pitchFamily="18" charset="0"/>
              </a:rPr>
              <a:t/>
            </a:r>
            <a:br>
              <a:rPr lang="en-US" altLang="ko-KR" sz="1600" dirty="0">
                <a:latin typeface="Wide Latin" panose="020A0A07050505020404" pitchFamily="18" charset="0"/>
              </a:rPr>
            </a:br>
            <a:r>
              <a:rPr lang="ko-KR" altLang="en-US" sz="1200" dirty="0" smtClean="0">
                <a:latin typeface="Wide Latin" panose="020A0A07050505020404" pitchFamily="18" charset="0"/>
              </a:rPr>
              <a:t>진주시 </a:t>
            </a:r>
            <a:r>
              <a:rPr lang="ko-KR" altLang="en-US" sz="1200" dirty="0" smtClean="0">
                <a:latin typeface="Wide Latin" panose="020A0A07050505020404" pitchFamily="18" charset="0"/>
              </a:rPr>
              <a:t>육아종합지원센터에서는 영유아가정의 부모와 자녀가 서로에 대한 신뢰감을 가지고</a:t>
            </a:r>
            <a:r>
              <a:rPr lang="en-US" altLang="ko-KR" sz="1200" dirty="0" smtClean="0">
                <a:latin typeface="Wide Latin" panose="020A0A07050505020404" pitchFamily="18" charset="0"/>
              </a:rPr>
              <a:t/>
            </a:r>
            <a:br>
              <a:rPr lang="en-US" altLang="ko-KR" sz="1200" dirty="0" smtClean="0">
                <a:latin typeface="Wide Latin" panose="020A0A07050505020404" pitchFamily="18" charset="0"/>
              </a:rPr>
            </a:br>
            <a:r>
              <a:rPr lang="en-US" altLang="ko-KR" sz="1200" dirty="0" smtClean="0">
                <a:latin typeface="Wide Latin" panose="020A0A07050505020404" pitchFamily="18" charset="0"/>
              </a:rPr>
              <a:t/>
            </a:r>
            <a:br>
              <a:rPr lang="en-US" altLang="ko-KR" sz="1200" dirty="0" smtClean="0">
                <a:latin typeface="Wide Latin" panose="020A0A07050505020404" pitchFamily="18" charset="0"/>
              </a:rPr>
            </a:br>
            <a:r>
              <a:rPr lang="ko-KR" altLang="en-US" sz="1200" dirty="0" smtClean="0">
                <a:latin typeface="Wide Latin" panose="020A0A07050505020404" pitchFamily="18" charset="0"/>
              </a:rPr>
              <a:t>긍정의 가족으로 발전해 나가도록 </a:t>
            </a:r>
            <a:r>
              <a:rPr lang="ko-KR" altLang="en-US" sz="1200" dirty="0" smtClean="0">
                <a:latin typeface="Wide Latin" panose="020A0A07050505020404" pitchFamily="18" charset="0"/>
              </a:rPr>
              <a:t> 부모교육과 부모자녀 </a:t>
            </a:r>
            <a:r>
              <a:rPr lang="ko-KR" altLang="en-US" sz="1200" dirty="0" smtClean="0">
                <a:latin typeface="Wide Latin" panose="020A0A07050505020404" pitchFamily="18" charset="0"/>
              </a:rPr>
              <a:t>체험활동을 진행하고자 합니다</a:t>
            </a:r>
            <a:r>
              <a:rPr lang="en-US" altLang="ko-KR" sz="1200" dirty="0" smtClean="0">
                <a:latin typeface="Wide Latin" panose="020A0A07050505020404" pitchFamily="18" charset="0"/>
              </a:rPr>
              <a:t>. </a:t>
            </a:r>
            <a:br>
              <a:rPr lang="en-US" altLang="ko-KR" sz="1200" dirty="0" smtClean="0">
                <a:latin typeface="Wide Latin" panose="020A0A07050505020404" pitchFamily="18" charset="0"/>
              </a:rPr>
            </a:br>
            <a:r>
              <a:rPr lang="en-US" altLang="ko-KR" sz="1200" dirty="0">
                <a:latin typeface="Wide Latin" panose="020A0A07050505020404" pitchFamily="18" charset="0"/>
              </a:rPr>
              <a:t/>
            </a:r>
            <a:br>
              <a:rPr lang="en-US" altLang="ko-KR" sz="1200" dirty="0">
                <a:latin typeface="Wide Latin" panose="020A0A07050505020404" pitchFamily="18" charset="0"/>
              </a:rPr>
            </a:br>
            <a:r>
              <a:rPr lang="ko-KR" altLang="en-US" sz="1200" dirty="0" smtClean="0">
                <a:latin typeface="Wide Latin" panose="020A0A07050505020404" pitchFamily="18" charset="0"/>
              </a:rPr>
              <a:t>많은 관심과  </a:t>
            </a:r>
            <a:r>
              <a:rPr lang="ko-KR" altLang="en-US" sz="1200" dirty="0" err="1" smtClean="0">
                <a:latin typeface="Wide Latin" panose="020A0A07050505020404" pitchFamily="18" charset="0"/>
              </a:rPr>
              <a:t>참여신청</a:t>
            </a:r>
            <a:r>
              <a:rPr lang="en-US" altLang="ko-KR" sz="1200" dirty="0" smtClean="0">
                <a:latin typeface="Wide Latin" panose="020A0A07050505020404" pitchFamily="18" charset="0"/>
              </a:rPr>
              <a:t> </a:t>
            </a:r>
            <a:r>
              <a:rPr lang="ko-KR" altLang="en-US" sz="1200" dirty="0" smtClean="0">
                <a:latin typeface="Wide Latin" panose="020A0A07050505020404" pitchFamily="18" charset="0"/>
              </a:rPr>
              <a:t>바랍니다 </a:t>
            </a:r>
            <a:r>
              <a:rPr lang="en-US" altLang="ko-KR" sz="1200" dirty="0">
                <a:latin typeface="Wide Latin" panose="020A0A07050505020404" pitchFamily="18" charset="0"/>
              </a:rPr>
              <a:t/>
            </a:r>
            <a:br>
              <a:rPr lang="en-US" altLang="ko-KR" sz="1200" dirty="0">
                <a:latin typeface="Wide Latin" panose="020A0A07050505020404" pitchFamily="18" charset="0"/>
              </a:rPr>
            </a:br>
            <a:r>
              <a:rPr lang="en-US" altLang="ko-KR" sz="1200" dirty="0" smtClean="0">
                <a:latin typeface="Wide Latin" panose="020A0A07050505020404" pitchFamily="18" charset="0"/>
              </a:rPr>
              <a:t/>
            </a:r>
            <a:br>
              <a:rPr lang="en-US" altLang="ko-KR" sz="1200" dirty="0" smtClean="0">
                <a:latin typeface="Wide Latin" panose="020A0A07050505020404" pitchFamily="18" charset="0"/>
              </a:rPr>
            </a:br>
            <a:r>
              <a:rPr lang="en-US" altLang="ko-KR" sz="1200" dirty="0" smtClean="0">
                <a:latin typeface="Wide Latin" panose="020A0A07050505020404" pitchFamily="18" charset="0"/>
              </a:rPr>
              <a:t>* </a:t>
            </a:r>
            <a:r>
              <a:rPr lang="ko-KR" altLang="en-US" sz="1200" dirty="0" smtClean="0">
                <a:latin typeface="Wide Latin" panose="020A0A07050505020404" pitchFamily="18" charset="0"/>
              </a:rPr>
              <a:t>교육대상 </a:t>
            </a:r>
            <a:r>
              <a:rPr lang="en-US" altLang="ko-KR" sz="1200" dirty="0" smtClean="0">
                <a:latin typeface="Wide Latin" panose="020A0A07050505020404" pitchFamily="18" charset="0"/>
              </a:rPr>
              <a:t>:  </a:t>
            </a:r>
            <a:r>
              <a:rPr lang="ko-KR" altLang="en-US" sz="1200" dirty="0" smtClean="0">
                <a:latin typeface="Wide Latin" panose="020A0A07050505020404" pitchFamily="18" charset="0"/>
              </a:rPr>
              <a:t>부모교육과  체험활동에 </a:t>
            </a:r>
            <a:r>
              <a:rPr lang="ko-KR" altLang="en-US" sz="1200" dirty="0" smtClean="0">
                <a:latin typeface="Wide Latin" panose="020A0A07050505020404" pitchFamily="18" charset="0"/>
              </a:rPr>
              <a:t>참여하고자하는 </a:t>
            </a:r>
            <a:r>
              <a:rPr lang="ko-KR" altLang="en-US" sz="1200" dirty="0" err="1" smtClean="0">
                <a:latin typeface="Wide Latin" panose="020A0A07050505020404" pitchFamily="18" charset="0"/>
              </a:rPr>
              <a:t>어린이집</a:t>
            </a:r>
            <a:r>
              <a:rPr lang="ko-KR" altLang="en-US" sz="1200" dirty="0" smtClean="0">
                <a:latin typeface="Wide Latin" panose="020A0A07050505020404" pitchFamily="18" charset="0"/>
              </a:rPr>
              <a:t> 단체</a:t>
            </a:r>
            <a:r>
              <a:rPr lang="ko-KR" altLang="en-US" sz="1200" b="1" dirty="0" smtClean="0">
                <a:latin typeface="Wide Latin" panose="020A0A07050505020404" pitchFamily="18" charset="0"/>
              </a:rPr>
              <a:t> </a:t>
            </a:r>
            <a:r>
              <a:rPr lang="en-US" altLang="ko-KR" sz="1200" b="1" dirty="0" smtClean="0">
                <a:latin typeface="Wide Latin" panose="020A0A07050505020404" pitchFamily="18" charset="0"/>
              </a:rPr>
              <a:t>(</a:t>
            </a:r>
            <a:r>
              <a:rPr lang="ko-KR" altLang="en-US" sz="1200" b="1" dirty="0" smtClean="0">
                <a:latin typeface="Wide Latin" panose="020A0A07050505020404" pitchFamily="18" charset="0"/>
              </a:rPr>
              <a:t> </a:t>
            </a:r>
            <a:r>
              <a:rPr lang="en-US" altLang="ko-KR" sz="1200" b="1" dirty="0" smtClean="0">
                <a:latin typeface="+mn-ea"/>
                <a:ea typeface="+mn-ea"/>
              </a:rPr>
              <a:t>8~10</a:t>
            </a:r>
            <a:r>
              <a:rPr lang="ko-KR" altLang="en-US" sz="1200" b="1" dirty="0" smtClean="0">
                <a:latin typeface="Wide Latin" panose="020A0A07050505020404" pitchFamily="18" charset="0"/>
              </a:rPr>
              <a:t>가족  참여</a:t>
            </a:r>
            <a:r>
              <a:rPr lang="en-US" altLang="ko-KR" sz="1200" b="1" dirty="0" smtClean="0">
                <a:latin typeface="Wide Latin" panose="020A0A07050505020404" pitchFamily="18" charset="0"/>
              </a:rPr>
              <a:t>)</a:t>
            </a:r>
            <a:br>
              <a:rPr lang="en-US" altLang="ko-KR" sz="1200" b="1" dirty="0" smtClean="0">
                <a:latin typeface="Wide Latin" panose="020A0A07050505020404" pitchFamily="18" charset="0"/>
              </a:rPr>
            </a:br>
            <a:r>
              <a:rPr lang="en-US" altLang="ko-KR" sz="1200" dirty="0" smtClean="0">
                <a:latin typeface="Wide Latin" panose="020A0A07050505020404" pitchFamily="18" charset="0"/>
              </a:rPr>
              <a:t/>
            </a:r>
            <a:br>
              <a:rPr lang="en-US" altLang="ko-KR" sz="1200" dirty="0" smtClean="0">
                <a:latin typeface="Wide Latin" panose="020A0A07050505020404" pitchFamily="18" charset="0"/>
              </a:rPr>
            </a:br>
            <a:r>
              <a:rPr lang="en-US" altLang="ko-KR" sz="1200" dirty="0">
                <a:solidFill>
                  <a:srgbClr val="FF0000"/>
                </a:solidFill>
                <a:latin typeface="Wide Latin" panose="020A0A07050505020404" pitchFamily="18" charset="0"/>
              </a:rPr>
              <a:t> </a:t>
            </a:r>
            <a:r>
              <a:rPr lang="en-US" altLang="ko-KR" sz="1200" dirty="0" smtClean="0">
                <a:solidFill>
                  <a:srgbClr val="FF0000"/>
                </a:solidFill>
                <a:latin typeface="Wide Latin" panose="020A0A07050505020404" pitchFamily="18" charset="0"/>
              </a:rPr>
              <a:t>                   </a:t>
            </a:r>
            <a:r>
              <a:rPr lang="ko-KR" altLang="en-US" sz="1200" dirty="0" smtClean="0">
                <a:solidFill>
                  <a:srgbClr val="FF0000"/>
                </a:solidFill>
                <a:latin typeface="Wide Latin" panose="020A0A07050505020404" pitchFamily="18" charset="0"/>
              </a:rPr>
              <a:t> </a:t>
            </a:r>
            <a:r>
              <a:rPr lang="en-US" altLang="ko-KR" sz="1200" dirty="0" smtClean="0">
                <a:solidFill>
                  <a:srgbClr val="FF0000"/>
                </a:solidFill>
                <a:latin typeface="+mn-ea"/>
                <a:ea typeface="+mn-ea"/>
              </a:rPr>
              <a:t>( </a:t>
            </a:r>
            <a:r>
              <a:rPr lang="ko-KR" altLang="en-US" sz="1200" dirty="0" smtClean="0">
                <a:solidFill>
                  <a:srgbClr val="FF0000"/>
                </a:solidFill>
                <a:latin typeface="+mn-ea"/>
                <a:ea typeface="+mn-ea"/>
              </a:rPr>
              <a:t>부모교육은 </a:t>
            </a:r>
            <a:r>
              <a:rPr lang="en-US" altLang="ko-KR" sz="1200" dirty="0" smtClean="0">
                <a:solidFill>
                  <a:srgbClr val="FF0000"/>
                </a:solidFill>
                <a:latin typeface="+mn-ea"/>
                <a:ea typeface="+mn-ea"/>
              </a:rPr>
              <a:t>10</a:t>
            </a:r>
            <a:r>
              <a:rPr lang="ko-KR" altLang="en-US" sz="1200" dirty="0" err="1" smtClean="0">
                <a:solidFill>
                  <a:srgbClr val="FF0000"/>
                </a:solidFill>
                <a:latin typeface="+mn-ea"/>
                <a:ea typeface="+mn-ea"/>
              </a:rPr>
              <a:t>명이상</a:t>
            </a:r>
            <a:r>
              <a:rPr lang="en-US" altLang="ko-KR" sz="1200" dirty="0" smtClean="0">
                <a:solidFill>
                  <a:srgbClr val="FF0000"/>
                </a:solidFill>
                <a:latin typeface="+mn-ea"/>
                <a:ea typeface="+mn-ea"/>
              </a:rPr>
              <a:t>,  </a:t>
            </a:r>
            <a:r>
              <a:rPr lang="ko-KR" altLang="en-US" sz="1200" dirty="0" smtClean="0">
                <a:solidFill>
                  <a:srgbClr val="FF0000"/>
                </a:solidFill>
                <a:latin typeface="+mn-ea"/>
                <a:ea typeface="+mn-ea"/>
              </a:rPr>
              <a:t>체험활동은 </a:t>
            </a:r>
            <a:r>
              <a:rPr lang="en-US" altLang="ko-KR" sz="1200" dirty="0" smtClean="0">
                <a:solidFill>
                  <a:srgbClr val="FF0000"/>
                </a:solidFill>
                <a:latin typeface="+mn-ea"/>
                <a:ea typeface="+mn-ea"/>
              </a:rPr>
              <a:t>5~6</a:t>
            </a:r>
            <a:r>
              <a:rPr lang="ko-KR" altLang="en-US" sz="1200" dirty="0" smtClean="0">
                <a:solidFill>
                  <a:srgbClr val="FF0000"/>
                </a:solidFill>
                <a:latin typeface="+mn-ea"/>
                <a:ea typeface="+mn-ea"/>
              </a:rPr>
              <a:t>세</a:t>
            </a:r>
            <a:r>
              <a:rPr lang="en-US" altLang="ko-KR" sz="1200" dirty="0" smtClean="0">
                <a:solidFill>
                  <a:srgbClr val="FF0000"/>
                </a:solidFill>
                <a:latin typeface="+mn-ea"/>
                <a:ea typeface="+mn-ea"/>
              </a:rPr>
              <a:t>(</a:t>
            </a:r>
            <a:r>
              <a:rPr lang="ko-KR" altLang="en-US" sz="1200" dirty="0" smtClean="0">
                <a:solidFill>
                  <a:srgbClr val="FF0000"/>
                </a:solidFill>
                <a:latin typeface="+mn-ea"/>
                <a:ea typeface="+mn-ea"/>
              </a:rPr>
              <a:t>자녀</a:t>
            </a:r>
            <a:r>
              <a:rPr lang="en-US" altLang="ko-KR" sz="1200" dirty="0" smtClean="0">
                <a:solidFill>
                  <a:srgbClr val="FF0000"/>
                </a:solidFill>
                <a:latin typeface="+mn-ea"/>
                <a:ea typeface="+mn-ea"/>
              </a:rPr>
              <a:t>1+</a:t>
            </a:r>
            <a:r>
              <a:rPr lang="ko-KR" altLang="en-US" sz="1200" dirty="0" smtClean="0">
                <a:solidFill>
                  <a:srgbClr val="FF0000"/>
                </a:solidFill>
                <a:latin typeface="+mn-ea"/>
                <a:ea typeface="+mn-ea"/>
              </a:rPr>
              <a:t>양육자</a:t>
            </a:r>
            <a:r>
              <a:rPr lang="en-US" altLang="ko-KR" sz="1200" dirty="0" smtClean="0">
                <a:solidFill>
                  <a:srgbClr val="FF0000"/>
                </a:solidFill>
                <a:latin typeface="+mn-ea"/>
                <a:ea typeface="+mn-ea"/>
              </a:rPr>
              <a:t>1) 8~10</a:t>
            </a:r>
            <a:r>
              <a:rPr lang="ko-KR" altLang="en-US" sz="1200" dirty="0" smtClean="0">
                <a:solidFill>
                  <a:srgbClr val="FF0000"/>
                </a:solidFill>
                <a:latin typeface="+mn-ea"/>
                <a:ea typeface="+mn-ea"/>
              </a:rPr>
              <a:t>가족 참여 </a:t>
            </a:r>
            <a:r>
              <a:rPr lang="en-US" altLang="ko-KR" sz="1200" dirty="0" smtClean="0">
                <a:solidFill>
                  <a:srgbClr val="FF0000"/>
                </a:solidFill>
                <a:latin typeface="+mn-ea"/>
                <a:ea typeface="+mn-ea"/>
              </a:rPr>
              <a:t>)</a:t>
            </a:r>
            <a:r>
              <a:rPr lang="en-US" altLang="ko-KR" sz="1200" dirty="0" smtClean="0">
                <a:solidFill>
                  <a:srgbClr val="FF0000"/>
                </a:solidFill>
                <a:latin typeface="+mn-ea"/>
                <a:ea typeface="+mn-ea"/>
              </a:rPr>
              <a:t/>
            </a:r>
            <a:br>
              <a:rPr lang="en-US" altLang="ko-KR" sz="1200" dirty="0" smtClean="0">
                <a:solidFill>
                  <a:srgbClr val="FF0000"/>
                </a:solidFill>
                <a:latin typeface="+mn-ea"/>
                <a:ea typeface="+mn-ea"/>
              </a:rPr>
            </a:br>
            <a:r>
              <a:rPr lang="en-US" altLang="ko-KR" sz="1200" dirty="0" smtClean="0">
                <a:latin typeface="+mn-ea"/>
                <a:ea typeface="+mn-ea"/>
              </a:rPr>
              <a:t> </a:t>
            </a:r>
            <a:br>
              <a:rPr lang="en-US" altLang="ko-KR" sz="1200" dirty="0" smtClean="0">
                <a:latin typeface="+mn-ea"/>
                <a:ea typeface="+mn-ea"/>
              </a:rPr>
            </a:br>
            <a:r>
              <a:rPr lang="en-US" altLang="ko-KR" sz="1200" dirty="0" smtClean="0">
                <a:latin typeface="Wide Latin" panose="020A0A07050505020404" pitchFamily="18" charset="0"/>
              </a:rPr>
              <a:t>* </a:t>
            </a:r>
            <a:r>
              <a:rPr lang="ko-KR" altLang="en-US" sz="1200" dirty="0" smtClean="0">
                <a:latin typeface="Wide Latin" panose="020A0A07050505020404" pitchFamily="18" charset="0"/>
              </a:rPr>
              <a:t>교육장소 </a:t>
            </a:r>
            <a:r>
              <a:rPr lang="en-US" altLang="ko-KR" sz="1200" dirty="0" smtClean="0">
                <a:latin typeface="Wide Latin" panose="020A0A07050505020404" pitchFamily="18" charset="0"/>
              </a:rPr>
              <a:t>:  </a:t>
            </a:r>
            <a:r>
              <a:rPr lang="ko-KR" altLang="en-US" sz="1200" dirty="0" smtClean="0">
                <a:latin typeface="Wide Latin" panose="020A0A07050505020404" pitchFamily="18" charset="0"/>
              </a:rPr>
              <a:t>신청 </a:t>
            </a:r>
            <a:r>
              <a:rPr lang="ko-KR" altLang="en-US" sz="1200" dirty="0" err="1" smtClean="0">
                <a:latin typeface="Wide Latin" panose="020A0A07050505020404" pitchFamily="18" charset="0"/>
              </a:rPr>
              <a:t>어린이집</a:t>
            </a:r>
            <a:r>
              <a:rPr lang="ko-KR" altLang="en-US" sz="1200" dirty="0" smtClean="0">
                <a:latin typeface="Wide Latin" panose="020A0A07050505020404" pitchFamily="18" charset="0"/>
              </a:rPr>
              <a:t>  </a:t>
            </a:r>
            <a:r>
              <a:rPr lang="en-US" altLang="ko-KR" sz="1200" dirty="0" smtClean="0">
                <a:latin typeface="Wide Latin" panose="020A0A07050505020404" pitchFamily="18" charset="0"/>
              </a:rPr>
              <a:t/>
            </a:r>
            <a:br>
              <a:rPr lang="en-US" altLang="ko-KR" sz="1200" dirty="0" smtClean="0">
                <a:latin typeface="Wide Latin" panose="020A0A07050505020404" pitchFamily="18" charset="0"/>
              </a:rPr>
            </a:br>
            <a:r>
              <a:rPr lang="en-US" altLang="ko-KR" sz="1200" dirty="0" smtClean="0">
                <a:latin typeface="+mn-ea"/>
                <a:ea typeface="+mn-ea"/>
              </a:rPr>
              <a:t/>
            </a:r>
            <a:br>
              <a:rPr lang="en-US" altLang="ko-KR" sz="1200" dirty="0" smtClean="0">
                <a:latin typeface="+mn-ea"/>
                <a:ea typeface="+mn-ea"/>
              </a:rPr>
            </a:br>
            <a:r>
              <a:rPr lang="en-US" altLang="ko-KR" sz="1200" dirty="0">
                <a:latin typeface="Wide Latin" panose="020A0A07050505020404" pitchFamily="18" charset="0"/>
              </a:rPr>
              <a:t>* </a:t>
            </a:r>
            <a:r>
              <a:rPr lang="ko-KR" altLang="en-US" sz="1200" dirty="0" smtClean="0">
                <a:latin typeface="Wide Latin" panose="020A0A07050505020404" pitchFamily="18" charset="0"/>
              </a:rPr>
              <a:t>주최</a:t>
            </a:r>
            <a:r>
              <a:rPr lang="en-US" altLang="ko-KR" sz="1200" dirty="0" smtClean="0">
                <a:latin typeface="Wide Latin" panose="020A0A07050505020404" pitchFamily="18" charset="0"/>
              </a:rPr>
              <a:t>/</a:t>
            </a:r>
            <a:r>
              <a:rPr lang="ko-KR" altLang="en-US" sz="1200" dirty="0" smtClean="0">
                <a:latin typeface="Wide Latin" panose="020A0A07050505020404" pitchFamily="18" charset="0"/>
              </a:rPr>
              <a:t>주관 </a:t>
            </a:r>
            <a:r>
              <a:rPr lang="en-US" altLang="ko-KR" sz="1200" dirty="0" smtClean="0">
                <a:latin typeface="Wide Latin" panose="020A0A07050505020404" pitchFamily="18" charset="0"/>
              </a:rPr>
              <a:t>:   </a:t>
            </a:r>
            <a:r>
              <a:rPr lang="ko-KR" altLang="en-US" sz="1200" dirty="0" smtClean="0">
                <a:latin typeface="Wide Latin" panose="020A0A07050505020404" pitchFamily="18" charset="0"/>
              </a:rPr>
              <a:t>보건복지부</a:t>
            </a:r>
            <a:r>
              <a:rPr lang="en-US" altLang="ko-KR" sz="1200" dirty="0" smtClean="0">
                <a:latin typeface="Wide Latin" panose="020A0A07050505020404" pitchFamily="18" charset="0"/>
              </a:rPr>
              <a:t>/</a:t>
            </a:r>
            <a:r>
              <a:rPr lang="ko-KR" altLang="en-US" sz="1200" dirty="0" smtClean="0">
                <a:latin typeface="Wide Latin" panose="020A0A07050505020404" pitchFamily="18" charset="0"/>
              </a:rPr>
              <a:t>진주시 육아종합지원센터</a:t>
            </a:r>
            <a:r>
              <a:rPr lang="en-US" altLang="ko-KR" sz="1200" dirty="0" smtClean="0">
                <a:latin typeface="Wide Latin" panose="020A0A07050505020404" pitchFamily="18" charset="0"/>
              </a:rPr>
              <a:t/>
            </a:r>
            <a:br>
              <a:rPr lang="en-US" altLang="ko-KR" sz="1200" dirty="0" smtClean="0">
                <a:latin typeface="Wide Latin" panose="020A0A07050505020404" pitchFamily="18" charset="0"/>
              </a:rPr>
            </a:br>
            <a:r>
              <a:rPr lang="en-US" altLang="ko-KR" sz="1200" dirty="0">
                <a:latin typeface="Wide Latin" panose="020A0A07050505020404" pitchFamily="18" charset="0"/>
              </a:rPr>
              <a:t/>
            </a:r>
            <a:br>
              <a:rPr lang="en-US" altLang="ko-KR" sz="1200" dirty="0">
                <a:latin typeface="Wide Latin" panose="020A0A07050505020404" pitchFamily="18" charset="0"/>
              </a:rPr>
            </a:br>
            <a:r>
              <a:rPr lang="en-US" altLang="ko-KR" sz="1200" dirty="0" smtClean="0">
                <a:latin typeface="Wide Latin" panose="020A0A07050505020404" pitchFamily="18" charset="0"/>
              </a:rPr>
              <a:t>* </a:t>
            </a:r>
            <a:r>
              <a:rPr lang="ko-KR" altLang="en-US" sz="1200" dirty="0" smtClean="0">
                <a:latin typeface="Wide Latin" panose="020A0A07050505020404" pitchFamily="18" charset="0"/>
              </a:rPr>
              <a:t>교육비 </a:t>
            </a:r>
            <a:r>
              <a:rPr lang="en-US" altLang="ko-KR" sz="1200" dirty="0" smtClean="0">
                <a:latin typeface="Wide Latin" panose="020A0A07050505020404" pitchFamily="18" charset="0"/>
              </a:rPr>
              <a:t>:  </a:t>
            </a:r>
            <a:r>
              <a:rPr lang="ko-KR" altLang="en-US" sz="1200" dirty="0" smtClean="0">
                <a:latin typeface="Wide Latin" panose="020A0A07050505020404" pitchFamily="18" charset="0"/>
              </a:rPr>
              <a:t>무료</a:t>
            </a:r>
            <a:r>
              <a:rPr lang="en-US" altLang="ko-KR" sz="1200" dirty="0" smtClean="0">
                <a:latin typeface="+mn-ea"/>
                <a:ea typeface="+mn-ea"/>
              </a:rPr>
              <a:t>. ( </a:t>
            </a:r>
            <a:r>
              <a:rPr lang="ko-KR" altLang="en-US" sz="1200" dirty="0" smtClean="0">
                <a:latin typeface="+mn-ea"/>
                <a:ea typeface="+mn-ea"/>
              </a:rPr>
              <a:t>신청어린이집에서는 </a:t>
            </a:r>
            <a:r>
              <a:rPr lang="ko-KR" altLang="en-US" sz="1200" dirty="0" smtClean="0">
                <a:solidFill>
                  <a:srgbClr val="00B0F0"/>
                </a:solidFill>
                <a:latin typeface="+mn-ea"/>
                <a:ea typeface="+mn-ea"/>
              </a:rPr>
              <a:t>체험활동</a:t>
            </a:r>
            <a:r>
              <a:rPr lang="ko-KR" altLang="en-US" sz="1200" dirty="0" smtClean="0">
                <a:latin typeface="+mn-ea"/>
                <a:ea typeface="+mn-ea"/>
              </a:rPr>
              <a:t>은 장소와  </a:t>
            </a:r>
            <a:r>
              <a:rPr lang="ko-KR" altLang="en-US" sz="1200" dirty="0" smtClean="0">
                <a:latin typeface="+mn-ea"/>
                <a:ea typeface="+mn-ea"/>
              </a:rPr>
              <a:t>참여자들만 모집하심 됩니다</a:t>
            </a:r>
            <a:r>
              <a:rPr lang="en-US" altLang="ko-KR" sz="1200" dirty="0" smtClean="0">
                <a:latin typeface="+mn-ea"/>
                <a:ea typeface="+mn-ea"/>
              </a:rPr>
              <a:t>.  </a:t>
            </a:r>
            <a:br>
              <a:rPr lang="en-US" altLang="ko-KR" sz="1200" dirty="0" smtClean="0">
                <a:latin typeface="+mn-ea"/>
                <a:ea typeface="+mn-ea"/>
              </a:rPr>
            </a:br>
            <a:r>
              <a:rPr lang="en-US" altLang="ko-KR" sz="1200" dirty="0">
                <a:latin typeface="+mn-ea"/>
                <a:ea typeface="+mn-ea"/>
              </a:rPr>
              <a:t> </a:t>
            </a:r>
            <a:r>
              <a:rPr lang="en-US" altLang="ko-KR" sz="1200" dirty="0" smtClean="0">
                <a:latin typeface="+mn-ea"/>
                <a:ea typeface="+mn-ea"/>
              </a:rPr>
              <a:t>                     </a:t>
            </a:r>
            <a:br>
              <a:rPr lang="en-US" altLang="ko-KR" sz="1200" dirty="0" smtClean="0">
                <a:latin typeface="+mn-ea"/>
                <a:ea typeface="+mn-ea"/>
              </a:rPr>
            </a:br>
            <a:r>
              <a:rPr lang="en-US" altLang="ko-KR" sz="1200" dirty="0">
                <a:latin typeface="+mn-ea"/>
                <a:ea typeface="+mn-ea"/>
              </a:rPr>
              <a:t> </a:t>
            </a:r>
            <a:r>
              <a:rPr lang="en-US" altLang="ko-KR" sz="1200" dirty="0" smtClean="0">
                <a:latin typeface="+mn-ea"/>
                <a:ea typeface="+mn-ea"/>
              </a:rPr>
              <a:t>                       </a:t>
            </a:r>
            <a:r>
              <a:rPr lang="ko-KR" altLang="en-US" sz="1200" dirty="0" smtClean="0">
                <a:solidFill>
                  <a:srgbClr val="00B0F0"/>
                </a:solidFill>
                <a:latin typeface="+mn-ea"/>
                <a:ea typeface="+mn-ea"/>
              </a:rPr>
              <a:t>부모교육</a:t>
            </a:r>
            <a:r>
              <a:rPr lang="en-US" altLang="ko-KR" sz="1200" dirty="0">
                <a:latin typeface="+mn-ea"/>
                <a:ea typeface="+mn-ea"/>
              </a:rPr>
              <a:t> </a:t>
            </a:r>
            <a:r>
              <a:rPr lang="en-US" altLang="ko-KR" sz="1200" dirty="0" smtClean="0">
                <a:latin typeface="+mn-ea"/>
                <a:ea typeface="+mn-ea"/>
              </a:rPr>
              <a:t>–</a:t>
            </a:r>
            <a:r>
              <a:rPr lang="ko-KR" altLang="en-US" sz="1200" dirty="0" smtClean="0">
                <a:latin typeface="+mn-ea"/>
                <a:ea typeface="+mn-ea"/>
              </a:rPr>
              <a:t>노트북</a:t>
            </a:r>
            <a:r>
              <a:rPr lang="en-US" altLang="ko-KR" sz="1200" dirty="0" smtClean="0">
                <a:latin typeface="+mn-ea"/>
                <a:ea typeface="+mn-ea"/>
              </a:rPr>
              <a:t>, </a:t>
            </a:r>
            <a:r>
              <a:rPr lang="ko-KR" altLang="en-US" sz="1200" dirty="0" smtClean="0">
                <a:latin typeface="+mn-ea"/>
                <a:ea typeface="+mn-ea"/>
              </a:rPr>
              <a:t>빔프로젝터등</a:t>
            </a:r>
            <a:r>
              <a:rPr lang="en-US" altLang="ko-KR" sz="1200" dirty="0">
                <a:latin typeface="+mn-ea"/>
                <a:ea typeface="+mn-ea"/>
              </a:rPr>
              <a:t> </a:t>
            </a:r>
            <a:r>
              <a:rPr lang="ko-KR" altLang="en-US" sz="1200" dirty="0" smtClean="0">
                <a:latin typeface="+mn-ea"/>
                <a:ea typeface="+mn-ea"/>
              </a:rPr>
              <a:t>준비</a:t>
            </a:r>
            <a:r>
              <a:rPr lang="en-US" altLang="ko-KR" sz="1200" dirty="0" smtClean="0">
                <a:latin typeface="+mn-ea"/>
                <a:ea typeface="+mn-ea"/>
              </a:rPr>
              <a:t>… </a:t>
            </a:r>
            <a:r>
              <a:rPr lang="en-US" altLang="ko-KR" sz="1200" dirty="0" smtClean="0">
                <a:latin typeface="+mn-ea"/>
                <a:ea typeface="+mn-ea"/>
              </a:rPr>
              <a:t>)</a:t>
            </a:r>
            <a:r>
              <a:rPr lang="en-US" altLang="ko-KR" sz="1200" dirty="0" smtClean="0">
                <a:latin typeface="+mn-ea"/>
                <a:ea typeface="+mn-ea"/>
              </a:rPr>
              <a:t/>
            </a:r>
            <a:br>
              <a:rPr lang="en-US" altLang="ko-KR" sz="1200" dirty="0" smtClean="0">
                <a:latin typeface="+mn-ea"/>
                <a:ea typeface="+mn-ea"/>
              </a:rPr>
            </a:br>
            <a:r>
              <a:rPr lang="en-US" altLang="ko-KR" sz="1200" dirty="0" smtClean="0">
                <a:latin typeface="+mn-ea"/>
                <a:ea typeface="+mn-ea"/>
              </a:rPr>
              <a:t> </a:t>
            </a:r>
            <a:r>
              <a:rPr lang="en-US" altLang="ko-KR" sz="1200" dirty="0">
                <a:latin typeface="Wide Latin" panose="020A0A07050505020404" pitchFamily="18" charset="0"/>
              </a:rPr>
              <a:t/>
            </a:r>
            <a:br>
              <a:rPr lang="en-US" altLang="ko-KR" sz="1200" dirty="0">
                <a:latin typeface="Wide Latin" panose="020A0A07050505020404" pitchFamily="18" charset="0"/>
              </a:rPr>
            </a:br>
            <a:r>
              <a:rPr lang="en-US" altLang="ko-KR" sz="1200" dirty="0" smtClean="0">
                <a:latin typeface="Wide Latin" panose="020A0A07050505020404" pitchFamily="18" charset="0"/>
              </a:rPr>
              <a:t>* </a:t>
            </a:r>
            <a:r>
              <a:rPr lang="ko-KR" altLang="en-US" sz="1200" dirty="0" smtClean="0">
                <a:latin typeface="Wide Latin" panose="020A0A07050505020404" pitchFamily="18" charset="0"/>
              </a:rPr>
              <a:t>신청기간 </a:t>
            </a:r>
            <a:r>
              <a:rPr lang="en-US" altLang="ko-KR" sz="1200" dirty="0" smtClean="0">
                <a:latin typeface="+mn-ea"/>
                <a:ea typeface="+mn-ea"/>
              </a:rPr>
              <a:t>: </a:t>
            </a:r>
            <a:r>
              <a:rPr lang="en-US" altLang="ko-KR" sz="1200" dirty="0" smtClean="0">
                <a:solidFill>
                  <a:srgbClr val="FF0000"/>
                </a:solidFill>
                <a:latin typeface="+mn-ea"/>
                <a:ea typeface="+mn-ea"/>
              </a:rPr>
              <a:t>11</a:t>
            </a:r>
            <a:r>
              <a:rPr lang="ko-KR" altLang="en-US" sz="1200" dirty="0" smtClean="0">
                <a:solidFill>
                  <a:srgbClr val="FF0000"/>
                </a:solidFill>
                <a:latin typeface="+mn-ea"/>
                <a:ea typeface="+mn-ea"/>
              </a:rPr>
              <a:t>월 </a:t>
            </a:r>
            <a:r>
              <a:rPr lang="en-US" altLang="ko-KR" sz="1200" dirty="0">
                <a:solidFill>
                  <a:srgbClr val="FF0000"/>
                </a:solidFill>
                <a:latin typeface="+mn-ea"/>
                <a:ea typeface="+mn-ea"/>
              </a:rPr>
              <a:t>7</a:t>
            </a:r>
            <a:r>
              <a:rPr lang="ko-KR" altLang="en-US" sz="1200" dirty="0" smtClean="0">
                <a:solidFill>
                  <a:srgbClr val="FF0000"/>
                </a:solidFill>
                <a:latin typeface="+mn-ea"/>
                <a:ea typeface="+mn-ea"/>
              </a:rPr>
              <a:t>일 </a:t>
            </a:r>
            <a:r>
              <a:rPr lang="en-US" altLang="ko-KR" sz="1200" dirty="0" smtClean="0">
                <a:solidFill>
                  <a:srgbClr val="FF0000"/>
                </a:solidFill>
                <a:latin typeface="+mn-ea"/>
                <a:ea typeface="+mn-ea"/>
              </a:rPr>
              <a:t>(</a:t>
            </a:r>
            <a:r>
              <a:rPr lang="ko-KR" altLang="en-US" sz="1200" dirty="0" smtClean="0">
                <a:solidFill>
                  <a:srgbClr val="FF0000"/>
                </a:solidFill>
                <a:latin typeface="+mn-ea"/>
                <a:ea typeface="+mn-ea"/>
              </a:rPr>
              <a:t>화</a:t>
            </a:r>
            <a:r>
              <a:rPr lang="en-US" altLang="ko-KR" sz="1200" dirty="0" smtClean="0">
                <a:solidFill>
                  <a:srgbClr val="FF0000"/>
                </a:solidFill>
                <a:latin typeface="+mn-ea"/>
                <a:ea typeface="+mn-ea"/>
              </a:rPr>
              <a:t>) 10</a:t>
            </a:r>
            <a:r>
              <a:rPr lang="ko-KR" altLang="en-US" sz="1200" dirty="0" smtClean="0">
                <a:solidFill>
                  <a:srgbClr val="FF0000"/>
                </a:solidFill>
                <a:latin typeface="+mn-ea"/>
                <a:ea typeface="+mn-ea"/>
              </a:rPr>
              <a:t>시</a:t>
            </a:r>
            <a:r>
              <a:rPr lang="en-US" altLang="ko-KR" sz="1200" dirty="0" smtClean="0">
                <a:solidFill>
                  <a:srgbClr val="FF0000"/>
                </a:solidFill>
                <a:latin typeface="+mn-ea"/>
                <a:ea typeface="+mn-ea"/>
              </a:rPr>
              <a:t>~ </a:t>
            </a:r>
            <a:r>
              <a:rPr lang="ko-KR" altLang="en-US" sz="1200" dirty="0" err="1" smtClean="0">
                <a:solidFill>
                  <a:srgbClr val="FF0000"/>
                </a:solidFill>
                <a:latin typeface="+mn-ea"/>
                <a:ea typeface="+mn-ea"/>
              </a:rPr>
              <a:t>선착순마감</a:t>
            </a:r>
            <a:r>
              <a:rPr lang="ko-KR" altLang="en-US" sz="1200" dirty="0" smtClean="0">
                <a:solidFill>
                  <a:srgbClr val="FF0000"/>
                </a:solidFill>
                <a:latin typeface="+mn-ea"/>
                <a:ea typeface="+mn-ea"/>
              </a:rPr>
              <a:t> </a:t>
            </a:r>
            <a:r>
              <a:rPr lang="en-US" altLang="ko-KR" sz="1200" dirty="0" smtClean="0">
                <a:solidFill>
                  <a:srgbClr val="FF0000"/>
                </a:solidFill>
                <a:latin typeface="+mn-ea"/>
                <a:ea typeface="+mn-ea"/>
              </a:rPr>
              <a:t/>
            </a:r>
            <a:br>
              <a:rPr lang="en-US" altLang="ko-KR" sz="1200" dirty="0" smtClean="0">
                <a:solidFill>
                  <a:srgbClr val="FF0000"/>
                </a:solidFill>
                <a:latin typeface="+mn-ea"/>
                <a:ea typeface="+mn-ea"/>
              </a:rPr>
            </a:br>
            <a:r>
              <a:rPr lang="en-US" altLang="ko-KR" sz="1200" dirty="0">
                <a:solidFill>
                  <a:srgbClr val="FF0000"/>
                </a:solidFill>
                <a:latin typeface="+mn-ea"/>
                <a:ea typeface="+mn-ea"/>
              </a:rPr>
              <a:t> </a:t>
            </a:r>
            <a:r>
              <a:rPr lang="en-US" altLang="ko-KR" sz="1200" dirty="0" smtClean="0">
                <a:solidFill>
                  <a:srgbClr val="FF0000"/>
                </a:solidFill>
                <a:latin typeface="+mn-ea"/>
                <a:ea typeface="+mn-ea"/>
              </a:rPr>
              <a:t>               </a:t>
            </a:r>
            <a:br>
              <a:rPr lang="en-US" altLang="ko-KR" sz="1200" dirty="0" smtClean="0">
                <a:solidFill>
                  <a:srgbClr val="FF0000"/>
                </a:solidFill>
                <a:latin typeface="+mn-ea"/>
                <a:ea typeface="+mn-ea"/>
              </a:rPr>
            </a:br>
            <a:r>
              <a:rPr lang="en-US" altLang="ko-KR" sz="1200" dirty="0">
                <a:solidFill>
                  <a:srgbClr val="FF0000"/>
                </a:solidFill>
                <a:latin typeface="+mn-ea"/>
                <a:ea typeface="+mn-ea"/>
              </a:rPr>
              <a:t> </a:t>
            </a:r>
            <a:r>
              <a:rPr lang="en-US" altLang="ko-KR" sz="1200" dirty="0" smtClean="0">
                <a:solidFill>
                  <a:srgbClr val="FF0000"/>
                </a:solidFill>
                <a:latin typeface="+mn-ea"/>
                <a:ea typeface="+mn-ea"/>
              </a:rPr>
              <a:t>               ( </a:t>
            </a:r>
            <a:r>
              <a:rPr lang="ko-KR" altLang="en-US" sz="1200" dirty="0" err="1" smtClean="0">
                <a:solidFill>
                  <a:srgbClr val="FF0000"/>
                </a:solidFill>
                <a:latin typeface="+mn-ea"/>
                <a:ea typeface="+mn-ea"/>
              </a:rPr>
              <a:t>신청확인</a:t>
            </a:r>
            <a:r>
              <a:rPr lang="ko-KR" altLang="en-US" sz="1200" dirty="0" smtClean="0">
                <a:solidFill>
                  <a:srgbClr val="FF0000"/>
                </a:solidFill>
                <a:latin typeface="+mn-ea"/>
                <a:ea typeface="+mn-ea"/>
              </a:rPr>
              <a:t> 후 담당자와  </a:t>
            </a:r>
            <a:r>
              <a:rPr lang="ko-KR" altLang="en-US" sz="1200" dirty="0" err="1" smtClean="0">
                <a:solidFill>
                  <a:srgbClr val="FF0000"/>
                </a:solidFill>
                <a:latin typeface="+mn-ea"/>
                <a:ea typeface="+mn-ea"/>
              </a:rPr>
              <a:t>조율후</a:t>
            </a:r>
            <a:r>
              <a:rPr lang="ko-KR" altLang="en-US" sz="1200" dirty="0" smtClean="0">
                <a:solidFill>
                  <a:srgbClr val="FF0000"/>
                </a:solidFill>
                <a:latin typeface="+mn-ea"/>
                <a:ea typeface="+mn-ea"/>
              </a:rPr>
              <a:t> 확정됩니다</a:t>
            </a:r>
            <a:r>
              <a:rPr lang="en-US" altLang="ko-KR" sz="1200" dirty="0" smtClean="0">
                <a:solidFill>
                  <a:srgbClr val="FF0000"/>
                </a:solidFill>
                <a:latin typeface="+mn-ea"/>
                <a:ea typeface="+mn-ea"/>
              </a:rPr>
              <a:t>. </a:t>
            </a:r>
            <a:r>
              <a:rPr lang="ko-KR" altLang="en-US" sz="1200" dirty="0" smtClean="0">
                <a:solidFill>
                  <a:srgbClr val="FF0000"/>
                </a:solidFill>
                <a:latin typeface="+mn-ea"/>
                <a:ea typeface="+mn-ea"/>
              </a:rPr>
              <a:t>조건 </a:t>
            </a:r>
            <a:r>
              <a:rPr lang="ko-KR" altLang="en-US" sz="1200" dirty="0" err="1" smtClean="0">
                <a:solidFill>
                  <a:srgbClr val="FF0000"/>
                </a:solidFill>
                <a:latin typeface="+mn-ea"/>
                <a:ea typeface="+mn-ea"/>
              </a:rPr>
              <a:t>불충분시</a:t>
            </a:r>
            <a:r>
              <a:rPr lang="ko-KR" altLang="en-US" sz="1200" dirty="0" smtClean="0">
                <a:solidFill>
                  <a:srgbClr val="FF0000"/>
                </a:solidFill>
                <a:latin typeface="+mn-ea"/>
                <a:ea typeface="+mn-ea"/>
              </a:rPr>
              <a:t> </a:t>
            </a:r>
            <a:r>
              <a:rPr lang="ko-KR" altLang="en-US" sz="1200" dirty="0" err="1" smtClean="0">
                <a:solidFill>
                  <a:srgbClr val="FF0000"/>
                </a:solidFill>
                <a:latin typeface="+mn-ea"/>
                <a:ea typeface="+mn-ea"/>
              </a:rPr>
              <a:t>취소될수도</a:t>
            </a:r>
            <a:r>
              <a:rPr lang="ko-KR" altLang="en-US" sz="1200" dirty="0" smtClean="0">
                <a:solidFill>
                  <a:srgbClr val="FF0000"/>
                </a:solidFill>
                <a:latin typeface="+mn-ea"/>
                <a:ea typeface="+mn-ea"/>
              </a:rPr>
              <a:t> 있음</a:t>
            </a:r>
            <a:r>
              <a:rPr lang="en-US" altLang="ko-KR" sz="1200" dirty="0" smtClean="0">
                <a:solidFill>
                  <a:srgbClr val="FF0000"/>
                </a:solidFill>
                <a:latin typeface="+mn-ea"/>
                <a:ea typeface="+mn-ea"/>
              </a:rPr>
              <a:t>)</a:t>
            </a:r>
            <a:br>
              <a:rPr lang="en-US" altLang="ko-KR" sz="1200" dirty="0" smtClean="0">
                <a:solidFill>
                  <a:srgbClr val="FF0000"/>
                </a:solidFill>
                <a:latin typeface="+mn-ea"/>
                <a:ea typeface="+mn-ea"/>
              </a:rPr>
            </a:br>
            <a:r>
              <a:rPr lang="en-US" altLang="ko-KR" sz="1200" dirty="0">
                <a:solidFill>
                  <a:srgbClr val="FF0000"/>
                </a:solidFill>
                <a:latin typeface="+mn-ea"/>
                <a:ea typeface="+mn-ea"/>
              </a:rPr>
              <a:t/>
            </a:r>
            <a:br>
              <a:rPr lang="en-US" altLang="ko-KR" sz="1200" dirty="0">
                <a:solidFill>
                  <a:srgbClr val="FF0000"/>
                </a:solidFill>
                <a:latin typeface="+mn-ea"/>
                <a:ea typeface="+mn-ea"/>
              </a:rPr>
            </a:br>
            <a:r>
              <a:rPr lang="en-US" altLang="ko-KR" sz="1200" b="1" dirty="0">
                <a:latin typeface="+mn-ea"/>
              </a:rPr>
              <a:t>* </a:t>
            </a:r>
            <a:r>
              <a:rPr lang="ko-KR" altLang="en-US" sz="1200" dirty="0" smtClean="0">
                <a:latin typeface="+mn-ea"/>
                <a:ea typeface="+mn-ea"/>
              </a:rPr>
              <a:t>신청방법 </a:t>
            </a:r>
            <a:r>
              <a:rPr lang="en-US" altLang="ko-KR" sz="1200" dirty="0" smtClean="0">
                <a:latin typeface="+mn-ea"/>
                <a:ea typeface="+mn-ea"/>
              </a:rPr>
              <a:t>:  </a:t>
            </a:r>
            <a:r>
              <a:rPr lang="ko-KR" altLang="en-US" sz="1200" dirty="0" smtClean="0">
                <a:latin typeface="+mn-ea"/>
                <a:ea typeface="+mn-ea"/>
              </a:rPr>
              <a:t>진주시통합예약시스템</a:t>
            </a:r>
            <a:r>
              <a:rPr lang="en-US" altLang="ko-KR" sz="1200" dirty="0" smtClean="0">
                <a:latin typeface="+mn-ea"/>
                <a:ea typeface="+mn-ea"/>
              </a:rPr>
              <a:t>(</a:t>
            </a:r>
            <a:r>
              <a:rPr lang="en-US" altLang="ko-KR" sz="1200" u="sng" dirty="0" smtClean="0">
                <a:latin typeface="+mn-ea"/>
                <a:ea typeface="+mn-ea"/>
                <a:hlinkClick r:id="rId3"/>
              </a:rPr>
              <a:t>https://www.jinju.go.kr/yeyak/</a:t>
            </a:r>
            <a:r>
              <a:rPr lang="ko-KR" altLang="en-US" sz="1200" dirty="0" smtClean="0">
                <a:latin typeface="+mn-ea"/>
                <a:ea typeface="+mn-ea"/>
              </a:rPr>
              <a:t> </a:t>
            </a:r>
            <a:r>
              <a:rPr lang="en-US" altLang="ko-KR" sz="1200" dirty="0" smtClean="0">
                <a:latin typeface="+mn-ea"/>
                <a:ea typeface="+mn-ea"/>
              </a:rPr>
              <a:t>) </a:t>
            </a:r>
            <a:r>
              <a:rPr lang="ko-KR" altLang="en-US" sz="1200" dirty="0" smtClean="0">
                <a:latin typeface="+mn-ea"/>
                <a:ea typeface="+mn-ea"/>
              </a:rPr>
              <a:t>⇨ 본인인증  ⇨ </a:t>
            </a:r>
            <a:r>
              <a:rPr lang="en-US" altLang="ko-KR" sz="1200" dirty="0" smtClean="0">
                <a:latin typeface="+mn-ea"/>
                <a:ea typeface="+mn-ea"/>
              </a:rPr>
              <a:t> </a:t>
            </a:r>
            <a:br>
              <a:rPr lang="en-US" altLang="ko-KR" sz="1200" dirty="0" smtClean="0">
                <a:latin typeface="+mn-ea"/>
                <a:ea typeface="+mn-ea"/>
              </a:rPr>
            </a:br>
            <a:r>
              <a:rPr lang="en-US" altLang="ko-KR" sz="1200" dirty="0">
                <a:latin typeface="+mn-ea"/>
                <a:ea typeface="+mn-ea"/>
              </a:rPr>
              <a:t> </a:t>
            </a:r>
            <a:r>
              <a:rPr lang="en-US" altLang="ko-KR" sz="1200" dirty="0" smtClean="0">
                <a:latin typeface="+mn-ea"/>
                <a:ea typeface="+mn-ea"/>
              </a:rPr>
              <a:t>    </a:t>
            </a:r>
            <a:br>
              <a:rPr lang="en-US" altLang="ko-KR" sz="1200" dirty="0" smtClean="0">
                <a:latin typeface="+mn-ea"/>
                <a:ea typeface="+mn-ea"/>
              </a:rPr>
            </a:br>
            <a:r>
              <a:rPr lang="en-US" altLang="ko-KR" sz="1200" dirty="0" smtClean="0">
                <a:latin typeface="+mn-ea"/>
                <a:ea typeface="+mn-ea"/>
              </a:rPr>
              <a:t>                  </a:t>
            </a:r>
            <a:r>
              <a:rPr lang="ko-KR" altLang="en-US" sz="1200" dirty="0" smtClean="0">
                <a:latin typeface="+mn-ea"/>
              </a:rPr>
              <a:t>⇨</a:t>
            </a:r>
            <a:r>
              <a:rPr lang="en-US" altLang="ko-KR" sz="1200" dirty="0" smtClean="0">
                <a:latin typeface="+mn-ea"/>
                <a:ea typeface="+mn-ea"/>
              </a:rPr>
              <a:t>  </a:t>
            </a:r>
            <a:r>
              <a:rPr lang="ko-KR" altLang="en-US" sz="1200" dirty="0" err="1" smtClean="0">
                <a:latin typeface="+mn-ea"/>
                <a:ea typeface="+mn-ea"/>
              </a:rPr>
              <a:t>교육강좌</a:t>
            </a:r>
            <a:r>
              <a:rPr lang="ko-KR" altLang="en-US" sz="1200" dirty="0" smtClean="0">
                <a:latin typeface="+mn-ea"/>
                <a:ea typeface="+mn-ea"/>
              </a:rPr>
              <a:t> </a:t>
            </a:r>
            <a:r>
              <a:rPr lang="ko-KR" altLang="en-US" sz="1200" dirty="0">
                <a:latin typeface="+mn-ea"/>
                <a:ea typeface="+mn-ea"/>
              </a:rPr>
              <a:t>“육아종합지원센터” ⇨ </a:t>
            </a:r>
            <a:r>
              <a:rPr lang="ko-KR" altLang="en-US" sz="1200" dirty="0" smtClean="0">
                <a:latin typeface="+mn-ea"/>
                <a:ea typeface="+mn-ea"/>
              </a:rPr>
              <a:t>가정양육지원프로그램 </a:t>
            </a:r>
            <a:r>
              <a:rPr lang="ko-KR" altLang="en-US" sz="1200" dirty="0">
                <a:latin typeface="+mn-ea"/>
                <a:ea typeface="+mn-ea"/>
              </a:rPr>
              <a:t>⇨ “</a:t>
            </a:r>
            <a:r>
              <a:rPr lang="ko-KR" altLang="en-US" sz="1200" dirty="0" err="1">
                <a:latin typeface="+mn-ea"/>
                <a:ea typeface="+mn-ea"/>
              </a:rPr>
              <a:t>교육명</a:t>
            </a:r>
            <a:r>
              <a:rPr lang="ko-KR" altLang="en-US" sz="1200" dirty="0">
                <a:latin typeface="+mn-ea"/>
                <a:ea typeface="+mn-ea"/>
              </a:rPr>
              <a:t>” ⇨ </a:t>
            </a:r>
            <a:r>
              <a:rPr lang="en-US" altLang="ko-KR" sz="1200" dirty="0" smtClean="0">
                <a:latin typeface="+mn-ea"/>
                <a:ea typeface="+mn-ea"/>
              </a:rPr>
              <a:t/>
            </a:r>
            <a:br>
              <a:rPr lang="en-US" altLang="ko-KR" sz="1200" dirty="0" smtClean="0">
                <a:latin typeface="+mn-ea"/>
                <a:ea typeface="+mn-ea"/>
              </a:rPr>
            </a:br>
            <a:r>
              <a:rPr lang="en-US" altLang="ko-KR" sz="1200" dirty="0">
                <a:latin typeface="+mn-ea"/>
                <a:ea typeface="+mn-ea"/>
              </a:rPr>
              <a:t/>
            </a:r>
            <a:br>
              <a:rPr lang="en-US" altLang="ko-KR" sz="1200" dirty="0">
                <a:latin typeface="+mn-ea"/>
                <a:ea typeface="+mn-ea"/>
              </a:rPr>
            </a:br>
            <a:r>
              <a:rPr lang="en-US" altLang="ko-KR" sz="1200" dirty="0" smtClean="0">
                <a:latin typeface="+mn-ea"/>
                <a:ea typeface="+mn-ea"/>
              </a:rPr>
              <a:t>                  </a:t>
            </a:r>
            <a:r>
              <a:rPr lang="ko-KR" altLang="en-US" sz="1200" dirty="0" smtClean="0">
                <a:latin typeface="+mn-ea"/>
              </a:rPr>
              <a:t>⇨ </a:t>
            </a:r>
            <a:r>
              <a:rPr lang="ko-KR" altLang="en-US" sz="1200" dirty="0" smtClean="0">
                <a:latin typeface="+mn-ea"/>
                <a:ea typeface="+mn-ea"/>
              </a:rPr>
              <a:t>신청하기 </a:t>
            </a:r>
            <a:r>
              <a:rPr lang="ko-KR" altLang="en-US" sz="1200" dirty="0">
                <a:latin typeface="+mn-ea"/>
                <a:ea typeface="+mn-ea"/>
              </a:rPr>
              <a:t>⇨ 확인 문자 </a:t>
            </a:r>
            <a:r>
              <a:rPr lang="ko-KR" altLang="en-US" sz="1200" dirty="0" smtClean="0">
                <a:latin typeface="+mn-ea"/>
                <a:ea typeface="+mn-ea"/>
              </a:rPr>
              <a:t>자동 전송되나 담당자와 전화통화 후 확정됨</a:t>
            </a:r>
            <a:r>
              <a:rPr lang="en-US" altLang="ko-KR" sz="1200" dirty="0">
                <a:latin typeface="+mn-ea"/>
                <a:ea typeface="+mn-ea"/>
              </a:rPr>
              <a:t/>
            </a:r>
            <a:br>
              <a:rPr lang="en-US" altLang="ko-KR" sz="1200" dirty="0">
                <a:latin typeface="+mn-ea"/>
                <a:ea typeface="+mn-ea"/>
              </a:rPr>
            </a:br>
            <a:r>
              <a:rPr lang="en-US" altLang="ko-KR" sz="1200" dirty="0">
                <a:solidFill>
                  <a:srgbClr val="FF0000"/>
                </a:solidFill>
              </a:rPr>
              <a:t/>
            </a:r>
            <a:br>
              <a:rPr lang="en-US" altLang="ko-KR" sz="1200" dirty="0">
                <a:solidFill>
                  <a:srgbClr val="FF0000"/>
                </a:solidFill>
              </a:rPr>
            </a:br>
            <a:r>
              <a:rPr lang="en-US" altLang="ko-KR" sz="1200" dirty="0" smtClean="0">
                <a:latin typeface="Wide Latin" panose="020A0A07050505020404" pitchFamily="18" charset="0"/>
              </a:rPr>
              <a:t>*  </a:t>
            </a:r>
            <a:r>
              <a:rPr lang="ko-KR" altLang="en-US" sz="1200" dirty="0" smtClean="0">
                <a:latin typeface="Wide Latin" panose="020A0A07050505020404" pitchFamily="18" charset="0"/>
              </a:rPr>
              <a:t>문  의 </a:t>
            </a:r>
            <a:r>
              <a:rPr lang="en-US" altLang="ko-KR" sz="1200" dirty="0" smtClean="0">
                <a:latin typeface="Wide Latin" panose="020A0A07050505020404" pitchFamily="18" charset="0"/>
              </a:rPr>
              <a:t>: </a:t>
            </a:r>
            <a:r>
              <a:rPr lang="ko-KR" altLang="en-US" sz="1200" b="1" dirty="0" smtClean="0">
                <a:latin typeface="Wide Latin" panose="020A0A07050505020404" pitchFamily="18" charset="0"/>
              </a:rPr>
              <a:t>공통부모교육 </a:t>
            </a:r>
            <a:r>
              <a:rPr lang="en-US" altLang="ko-KR" sz="1200" b="1" dirty="0" smtClean="0">
                <a:latin typeface="Wide Latin" panose="020A0A07050505020404" pitchFamily="18" charset="0"/>
              </a:rPr>
              <a:t> </a:t>
            </a:r>
            <a:r>
              <a:rPr lang="ko-KR" altLang="en-US" sz="1200" b="1" dirty="0" smtClean="0">
                <a:latin typeface="Wide Latin" panose="020A0A07050505020404" pitchFamily="18" charset="0"/>
              </a:rPr>
              <a:t>담당자  </a:t>
            </a:r>
            <a:r>
              <a:rPr lang="en-US" altLang="ko-KR" sz="1200" b="1" dirty="0" smtClean="0">
                <a:latin typeface="+mn-ea"/>
                <a:ea typeface="+mn-ea"/>
              </a:rPr>
              <a:t>( 055-749-3624 )</a:t>
            </a:r>
            <a:br>
              <a:rPr lang="en-US" altLang="ko-KR" sz="1200" b="1" dirty="0" smtClean="0">
                <a:latin typeface="+mn-ea"/>
                <a:ea typeface="+mn-ea"/>
              </a:rPr>
            </a:br>
            <a:endParaRPr lang="ko-KR" altLang="en-US" sz="1200" b="1" dirty="0">
              <a:latin typeface="+mn-ea"/>
              <a:ea typeface="+mn-ea"/>
            </a:endParaRPr>
          </a:p>
        </p:txBody>
      </p:sp>
      <p:sp>
        <p:nvSpPr>
          <p:cNvPr id="13" name="부제목 2"/>
          <p:cNvSpPr txBox="1">
            <a:spLocks/>
          </p:cNvSpPr>
          <p:nvPr/>
        </p:nvSpPr>
        <p:spPr>
          <a:xfrm>
            <a:off x="538719" y="5465164"/>
            <a:ext cx="6081046" cy="21842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685800" rtl="0" eaLnBrk="1" latinLnBrk="1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ko-KR" altLang="en-US" sz="1500" dirty="0"/>
          </a:p>
        </p:txBody>
      </p:sp>
      <p:sp>
        <p:nvSpPr>
          <p:cNvPr id="15" name="부제목 2"/>
          <p:cNvSpPr>
            <a:spLocks noGrp="1"/>
          </p:cNvSpPr>
          <p:nvPr>
            <p:ph type="subTitle" idx="1"/>
          </p:nvPr>
        </p:nvSpPr>
        <p:spPr>
          <a:xfrm flipV="1">
            <a:off x="269084" y="6574494"/>
            <a:ext cx="6174463" cy="1048416"/>
          </a:xfrm>
        </p:spPr>
        <p:txBody>
          <a:bodyPr>
            <a:normAutofit/>
          </a:bodyPr>
          <a:lstStyle/>
          <a:p>
            <a:pPr lvl="0" algn="l">
              <a:lnSpc>
                <a:spcPct val="100000"/>
              </a:lnSpc>
              <a:spcBef>
                <a:spcPts val="0"/>
              </a:spcBef>
              <a:defRPr/>
            </a:pPr>
            <a:endParaRPr lang="ko-KR" altLang="en-US" sz="1000" dirty="0">
              <a:solidFill>
                <a:prstClr val="black"/>
              </a:solidFill>
            </a:endParaRPr>
          </a:p>
          <a:p>
            <a:endParaRPr lang="ko-KR" altLang="en-US" sz="1500" dirty="0"/>
          </a:p>
        </p:txBody>
      </p:sp>
      <p:graphicFrame>
        <p:nvGraphicFramePr>
          <p:cNvPr id="20" name="표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6889302"/>
              </p:ext>
            </p:extLst>
          </p:nvPr>
        </p:nvGraphicFramePr>
        <p:xfrm>
          <a:off x="411596" y="6380854"/>
          <a:ext cx="6069473" cy="31508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9843">
                  <a:extLst>
                    <a:ext uri="{9D8B030D-6E8A-4147-A177-3AD203B41FA5}">
                      <a16:colId xmlns:a16="http://schemas.microsoft.com/office/drawing/2014/main" val="3265369822"/>
                    </a:ext>
                  </a:extLst>
                </a:gridCol>
                <a:gridCol w="4969630">
                  <a:extLst>
                    <a:ext uri="{9D8B030D-6E8A-4147-A177-3AD203B41FA5}">
                      <a16:colId xmlns:a16="http://schemas.microsoft.com/office/drawing/2014/main" val="2964846310"/>
                    </a:ext>
                  </a:extLst>
                </a:gridCol>
              </a:tblGrid>
              <a:tr h="40038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진행 일 시   </a:t>
                      </a:r>
                      <a:endParaRPr lang="ko-KR" alt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주      </a:t>
                      </a:r>
                      <a:r>
                        <a:rPr lang="ko-KR" altLang="en-US" sz="1200" dirty="0" smtClean="0"/>
                        <a:t>제 </a:t>
                      </a:r>
                      <a:endParaRPr lang="ko-KR" alt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8737661"/>
                  </a:ext>
                </a:extLst>
              </a:tr>
              <a:tr h="76631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dirty="0" smtClean="0">
                          <a:solidFill>
                            <a:srgbClr val="FF0000"/>
                          </a:solidFill>
                        </a:rPr>
                        <a:t>11</a:t>
                      </a:r>
                      <a:r>
                        <a:rPr lang="ko-KR" altLang="en-US" sz="1100" b="1" dirty="0" smtClean="0">
                          <a:solidFill>
                            <a:srgbClr val="FF0000"/>
                          </a:solidFill>
                        </a:rPr>
                        <a:t>월 </a:t>
                      </a:r>
                      <a:r>
                        <a:rPr lang="en-US" altLang="ko-KR" sz="1100" b="1" dirty="0" smtClean="0">
                          <a:solidFill>
                            <a:srgbClr val="FF0000"/>
                          </a:solidFill>
                        </a:rPr>
                        <a:t>16</a:t>
                      </a:r>
                      <a:r>
                        <a:rPr lang="ko-KR" altLang="en-US" sz="1100" b="1" dirty="0" smtClean="0">
                          <a:solidFill>
                            <a:srgbClr val="FF0000"/>
                          </a:solidFill>
                        </a:rPr>
                        <a:t>일 </a:t>
                      </a:r>
                      <a:r>
                        <a:rPr lang="en-US" altLang="ko-KR" sz="1100" b="1" dirty="0" smtClean="0">
                          <a:solidFill>
                            <a:srgbClr val="FF0000"/>
                          </a:solidFill>
                        </a:rPr>
                        <a:t>(</a:t>
                      </a:r>
                      <a:r>
                        <a:rPr lang="ko-KR" altLang="en-US" sz="1100" b="1" dirty="0" smtClean="0">
                          <a:solidFill>
                            <a:srgbClr val="FF0000"/>
                          </a:solidFill>
                        </a:rPr>
                        <a:t>목</a:t>
                      </a:r>
                      <a:r>
                        <a:rPr lang="en-US" altLang="ko-KR" sz="1100" b="1" dirty="0" smtClean="0">
                          <a:solidFill>
                            <a:srgbClr val="FF0000"/>
                          </a:solidFill>
                        </a:rPr>
                        <a:t>) </a:t>
                      </a:r>
                    </a:p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en-US" altLang="ko-KR" sz="1100" b="1" dirty="0" smtClean="0">
                          <a:solidFill>
                            <a:srgbClr val="0069B8"/>
                          </a:solidFill>
                        </a:rPr>
                        <a:t>        (1</a:t>
                      </a:r>
                      <a:r>
                        <a:rPr lang="ko-KR" altLang="en-US" sz="1100" b="1" dirty="0" smtClean="0">
                          <a:solidFill>
                            <a:srgbClr val="0069B8"/>
                          </a:solidFill>
                        </a:rPr>
                        <a:t>개소</a:t>
                      </a:r>
                      <a:r>
                        <a:rPr lang="en-US" altLang="ko-KR" sz="1100" b="1" dirty="0" smtClean="0">
                          <a:solidFill>
                            <a:srgbClr val="0069B8"/>
                          </a:solidFill>
                        </a:rPr>
                        <a:t>)</a:t>
                      </a:r>
                      <a:endParaRPr lang="en-US" altLang="ko-KR" sz="1100" b="1" dirty="0" smtClean="0">
                        <a:solidFill>
                          <a:srgbClr val="FF0000"/>
                        </a:solidFill>
                      </a:endParaRPr>
                    </a:p>
                    <a:p>
                      <a:pPr latinLnBrk="1">
                        <a:lnSpc>
                          <a:spcPct val="150000"/>
                        </a:lnSpc>
                      </a:pPr>
                      <a:endParaRPr lang="en-US" altLang="ko-KR" sz="110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ko-KR" altLang="en-US" sz="1400" dirty="0" smtClean="0">
                          <a:solidFill>
                            <a:srgbClr val="FF0000"/>
                          </a:solidFill>
                        </a:rPr>
                        <a:t>부모자녀체험활동   </a:t>
                      </a:r>
                      <a:r>
                        <a:rPr lang="en-US" altLang="ko-KR" sz="1400" dirty="0" smtClean="0">
                          <a:solidFill>
                            <a:srgbClr val="0069B8"/>
                          </a:solidFill>
                        </a:rPr>
                        <a:t>“ </a:t>
                      </a:r>
                      <a:r>
                        <a:rPr lang="ko-KR" altLang="en-US" sz="1400" dirty="0" smtClean="0">
                          <a:solidFill>
                            <a:srgbClr val="0069B8"/>
                          </a:solidFill>
                        </a:rPr>
                        <a:t>기쁨 두배</a:t>
                      </a:r>
                      <a:r>
                        <a:rPr lang="en-US" altLang="ko-KR" sz="1400" dirty="0" smtClean="0">
                          <a:solidFill>
                            <a:srgbClr val="0069B8"/>
                          </a:solidFill>
                        </a:rPr>
                        <a:t>, </a:t>
                      </a:r>
                      <a:r>
                        <a:rPr lang="ko-KR" altLang="en-US" sz="1400" dirty="0" smtClean="0">
                          <a:solidFill>
                            <a:srgbClr val="0069B8"/>
                          </a:solidFill>
                        </a:rPr>
                        <a:t>슬픔</a:t>
                      </a:r>
                      <a:r>
                        <a:rPr lang="ko-KR" altLang="en-US" sz="1400" baseline="0" dirty="0" smtClean="0">
                          <a:solidFill>
                            <a:srgbClr val="0069B8"/>
                          </a:solidFill>
                        </a:rPr>
                        <a:t> 반</a:t>
                      </a:r>
                      <a:r>
                        <a:rPr lang="en-US" altLang="ko-KR" sz="1400" baseline="0" dirty="0" smtClean="0">
                          <a:solidFill>
                            <a:srgbClr val="0069B8"/>
                          </a:solidFill>
                        </a:rPr>
                        <a:t>“ </a:t>
                      </a:r>
                    </a:p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ko-KR" altLang="en-US" sz="1100" baseline="0" dirty="0" smtClean="0">
                          <a:solidFill>
                            <a:srgbClr val="0069B8"/>
                          </a:solidFill>
                        </a:rPr>
                        <a:t>나누는 기쁨을 경험해보는 </a:t>
                      </a:r>
                      <a:r>
                        <a:rPr lang="ko-KR" altLang="en-US" sz="1100" baseline="0" dirty="0" err="1" smtClean="0">
                          <a:solidFill>
                            <a:srgbClr val="0069B8"/>
                          </a:solidFill>
                        </a:rPr>
                        <a:t>미술활동입니다</a:t>
                      </a:r>
                      <a:r>
                        <a:rPr lang="en-US" altLang="ko-KR" sz="1100" baseline="0" dirty="0" smtClean="0">
                          <a:solidFill>
                            <a:srgbClr val="0069B8"/>
                          </a:solidFill>
                        </a:rPr>
                        <a:t>.  </a:t>
                      </a:r>
                      <a:r>
                        <a:rPr lang="ko-KR" altLang="en-US" sz="1100" baseline="0" dirty="0" err="1" smtClean="0">
                          <a:solidFill>
                            <a:srgbClr val="0069B8"/>
                          </a:solidFill>
                        </a:rPr>
                        <a:t>나눔떡을</a:t>
                      </a:r>
                      <a:r>
                        <a:rPr lang="ko-KR" altLang="en-US" sz="1100" baseline="0" dirty="0" smtClean="0">
                          <a:solidFill>
                            <a:srgbClr val="0069B8"/>
                          </a:solidFill>
                        </a:rPr>
                        <a:t> 만들어 가방에 담아 </a:t>
                      </a:r>
                      <a:endParaRPr lang="en-US" altLang="ko-KR" sz="1100" baseline="0" dirty="0" smtClean="0">
                        <a:solidFill>
                          <a:srgbClr val="0069B8"/>
                        </a:solidFill>
                      </a:endParaRPr>
                    </a:p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ko-KR" altLang="en-US" sz="1100" baseline="0" dirty="0" smtClean="0">
                          <a:solidFill>
                            <a:srgbClr val="0069B8"/>
                          </a:solidFill>
                        </a:rPr>
                        <a:t>이웃과 나누어 보며 의미를 알아갑니다</a:t>
                      </a:r>
                      <a:endParaRPr lang="en-US" altLang="ko-KR" sz="1100" baseline="0" dirty="0" smtClean="0">
                        <a:solidFill>
                          <a:srgbClr val="0069B8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8120507"/>
                  </a:ext>
                </a:extLst>
              </a:tr>
              <a:tr h="829168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dirty="0" smtClean="0">
                          <a:solidFill>
                            <a:srgbClr val="FF0000"/>
                          </a:solidFill>
                        </a:rPr>
                        <a:t>11</a:t>
                      </a:r>
                      <a:r>
                        <a:rPr lang="ko-KR" altLang="en-US" sz="1100" b="1" dirty="0" smtClean="0">
                          <a:solidFill>
                            <a:srgbClr val="FF0000"/>
                          </a:solidFill>
                        </a:rPr>
                        <a:t>월 </a:t>
                      </a:r>
                      <a:r>
                        <a:rPr lang="en-US" altLang="ko-KR" sz="1100" b="1" dirty="0" smtClean="0">
                          <a:solidFill>
                            <a:srgbClr val="FF0000"/>
                          </a:solidFill>
                        </a:rPr>
                        <a:t>17</a:t>
                      </a:r>
                      <a:r>
                        <a:rPr lang="ko-KR" altLang="en-US" sz="1100" b="1" dirty="0" smtClean="0">
                          <a:solidFill>
                            <a:srgbClr val="FF0000"/>
                          </a:solidFill>
                        </a:rPr>
                        <a:t>일 </a:t>
                      </a:r>
                      <a:r>
                        <a:rPr lang="en-US" altLang="ko-KR" sz="1100" b="1" dirty="0" smtClean="0">
                          <a:solidFill>
                            <a:srgbClr val="FF0000"/>
                          </a:solidFill>
                        </a:rPr>
                        <a:t>(</a:t>
                      </a:r>
                      <a:r>
                        <a:rPr lang="ko-KR" altLang="en-US" sz="1100" b="1" dirty="0" smtClean="0">
                          <a:solidFill>
                            <a:srgbClr val="FF0000"/>
                          </a:solidFill>
                        </a:rPr>
                        <a:t>금</a:t>
                      </a:r>
                      <a:r>
                        <a:rPr lang="en-US" altLang="ko-KR" sz="1100" b="1" dirty="0" smtClean="0">
                          <a:solidFill>
                            <a:srgbClr val="FF0000"/>
                          </a:solidFill>
                        </a:rPr>
                        <a:t>) </a:t>
                      </a:r>
                    </a:p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en-US" altLang="ko-KR" sz="1100" b="1" dirty="0" smtClean="0">
                          <a:solidFill>
                            <a:srgbClr val="0069B8"/>
                          </a:solidFill>
                        </a:rPr>
                        <a:t>        (1</a:t>
                      </a:r>
                      <a:r>
                        <a:rPr lang="ko-KR" altLang="en-US" sz="1100" b="1" dirty="0" smtClean="0">
                          <a:solidFill>
                            <a:srgbClr val="0069B8"/>
                          </a:solidFill>
                        </a:rPr>
                        <a:t>개소</a:t>
                      </a:r>
                      <a:r>
                        <a:rPr lang="en-US" altLang="ko-KR" sz="1100" b="1" dirty="0" smtClean="0">
                          <a:solidFill>
                            <a:srgbClr val="0069B8"/>
                          </a:solidFill>
                        </a:rPr>
                        <a:t>)</a:t>
                      </a:r>
                      <a:endParaRPr lang="en-US" altLang="ko-KR" sz="1100" b="1" dirty="0" smtClean="0">
                        <a:solidFill>
                          <a:srgbClr val="FF0000"/>
                        </a:solidFill>
                      </a:endParaRPr>
                    </a:p>
                    <a:p>
                      <a:pPr latinLnBrk="1">
                        <a:lnSpc>
                          <a:spcPct val="150000"/>
                        </a:lnSpc>
                      </a:pPr>
                      <a:endParaRPr lang="en-US" altLang="ko-KR" sz="110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 smtClean="0">
                          <a:solidFill>
                            <a:srgbClr val="FF0000"/>
                          </a:solidFill>
                        </a:rPr>
                        <a:t>영유아 발달 이해 부모교육  </a:t>
                      </a:r>
                      <a:r>
                        <a:rPr lang="en-US" altLang="ko-KR" sz="1400" dirty="0" smtClean="0">
                          <a:solidFill>
                            <a:srgbClr val="0069B8"/>
                          </a:solidFill>
                        </a:rPr>
                        <a:t>“ </a:t>
                      </a:r>
                      <a:r>
                        <a:rPr lang="ko-KR" altLang="en-US" sz="1400" dirty="0" smtClean="0">
                          <a:solidFill>
                            <a:srgbClr val="0069B8"/>
                          </a:solidFill>
                        </a:rPr>
                        <a:t>발견</a:t>
                      </a:r>
                      <a:r>
                        <a:rPr lang="en-US" altLang="ko-KR" sz="1400" dirty="0" smtClean="0">
                          <a:solidFill>
                            <a:srgbClr val="0069B8"/>
                          </a:solidFill>
                        </a:rPr>
                        <a:t>!</a:t>
                      </a:r>
                      <a:r>
                        <a:rPr lang="ko-KR" altLang="en-US" sz="1400" dirty="0" err="1" smtClean="0">
                          <a:solidFill>
                            <a:srgbClr val="0069B8"/>
                          </a:solidFill>
                        </a:rPr>
                        <a:t>아이강점</a:t>
                      </a:r>
                      <a:r>
                        <a:rPr lang="en-US" altLang="ko-KR" sz="1400" dirty="0" smtClean="0">
                          <a:solidFill>
                            <a:srgbClr val="0069B8"/>
                          </a:solidFill>
                        </a:rPr>
                        <a:t>, </a:t>
                      </a:r>
                      <a:r>
                        <a:rPr lang="ko-KR" altLang="en-US" sz="1400" dirty="0" smtClean="0">
                          <a:solidFill>
                            <a:srgbClr val="0069B8"/>
                          </a:solidFill>
                        </a:rPr>
                        <a:t>키움</a:t>
                      </a:r>
                      <a:r>
                        <a:rPr lang="en-US" altLang="ko-KR" sz="1400" dirty="0" smtClean="0">
                          <a:solidFill>
                            <a:srgbClr val="0069B8"/>
                          </a:solidFill>
                        </a:rPr>
                        <a:t>! </a:t>
                      </a:r>
                      <a:r>
                        <a:rPr lang="ko-KR" altLang="en-US" sz="1400" dirty="0" err="1" smtClean="0">
                          <a:solidFill>
                            <a:srgbClr val="0069B8"/>
                          </a:solidFill>
                        </a:rPr>
                        <a:t>가족놀이</a:t>
                      </a:r>
                      <a:r>
                        <a:rPr lang="ko-KR" altLang="en-US" sz="1400" dirty="0" smtClean="0">
                          <a:solidFill>
                            <a:srgbClr val="0069B8"/>
                          </a:solidFill>
                        </a:rPr>
                        <a:t> </a:t>
                      </a:r>
                      <a:r>
                        <a:rPr lang="en-US" altLang="ko-KR" sz="1400" dirty="0" smtClean="0">
                          <a:solidFill>
                            <a:srgbClr val="0069B8"/>
                          </a:solidFill>
                        </a:rPr>
                        <a:t>“</a:t>
                      </a:r>
                    </a:p>
                    <a:p>
                      <a:pPr marL="0" indent="0" latinLnBrk="1">
                        <a:lnSpc>
                          <a:spcPct val="150000"/>
                        </a:lnSpc>
                        <a:buFontTx/>
                        <a:buNone/>
                      </a:pPr>
                      <a:r>
                        <a:rPr lang="ko-KR" altLang="en-US" sz="1100" baseline="0" dirty="0" smtClean="0">
                          <a:solidFill>
                            <a:schemeClr val="tx1"/>
                          </a:solidFill>
                        </a:rPr>
                        <a:t>영유아 자녀의 개별적 특성을 이해하고 자녀의 강점에 따른 </a:t>
                      </a:r>
                      <a:r>
                        <a:rPr lang="ko-KR" altLang="en-US" sz="1100" baseline="0" dirty="0" err="1" smtClean="0">
                          <a:solidFill>
                            <a:schemeClr val="tx1"/>
                          </a:solidFill>
                        </a:rPr>
                        <a:t>놀이방법과</a:t>
                      </a:r>
                      <a:r>
                        <a:rPr lang="ko-KR" altLang="en-US" sz="110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altLang="ko-KR" sz="110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  <a:p>
                      <a:pPr marL="0" indent="0" latinLnBrk="1">
                        <a:lnSpc>
                          <a:spcPct val="150000"/>
                        </a:lnSpc>
                        <a:buFontTx/>
                        <a:buNone/>
                      </a:pPr>
                      <a:r>
                        <a:rPr lang="en-US" altLang="ko-KR" sz="110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1100" baseline="0" dirty="0" smtClean="0">
                          <a:solidFill>
                            <a:schemeClr val="tx1"/>
                          </a:solidFill>
                        </a:rPr>
                        <a:t>상호작용기술을 안내</a:t>
                      </a:r>
                      <a:endParaRPr lang="en-US" altLang="ko-KR" sz="110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4882362"/>
                  </a:ext>
                </a:extLst>
              </a:tr>
              <a:tr h="921659"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en-US" altLang="ko-KR" sz="1100" b="1" dirty="0" smtClean="0">
                          <a:solidFill>
                            <a:srgbClr val="FF0000"/>
                          </a:solidFill>
                        </a:rPr>
                        <a:t>11</a:t>
                      </a:r>
                      <a:r>
                        <a:rPr lang="ko-KR" altLang="en-US" sz="1100" b="1" dirty="0" smtClean="0">
                          <a:solidFill>
                            <a:srgbClr val="FF0000"/>
                          </a:solidFill>
                        </a:rPr>
                        <a:t>월 </a:t>
                      </a:r>
                      <a:r>
                        <a:rPr lang="en-US" altLang="ko-KR" sz="1100" b="1" dirty="0" smtClean="0">
                          <a:solidFill>
                            <a:srgbClr val="FF0000"/>
                          </a:solidFill>
                        </a:rPr>
                        <a:t>24</a:t>
                      </a:r>
                      <a:r>
                        <a:rPr lang="ko-KR" altLang="en-US" sz="1100" b="1" dirty="0" smtClean="0">
                          <a:solidFill>
                            <a:srgbClr val="FF0000"/>
                          </a:solidFill>
                        </a:rPr>
                        <a:t>일 </a:t>
                      </a:r>
                      <a:r>
                        <a:rPr lang="en-US" altLang="ko-KR" sz="1100" b="1" dirty="0" smtClean="0">
                          <a:solidFill>
                            <a:srgbClr val="FF0000"/>
                          </a:solidFill>
                        </a:rPr>
                        <a:t>(</a:t>
                      </a:r>
                      <a:r>
                        <a:rPr lang="ko-KR" altLang="en-US" sz="1100" b="1" dirty="0" smtClean="0">
                          <a:solidFill>
                            <a:srgbClr val="FF0000"/>
                          </a:solidFill>
                        </a:rPr>
                        <a:t>금</a:t>
                      </a:r>
                      <a:r>
                        <a:rPr lang="en-US" altLang="ko-KR" sz="1100" b="1" dirty="0" smtClean="0">
                          <a:solidFill>
                            <a:srgbClr val="FF0000"/>
                          </a:solidFill>
                        </a:rPr>
                        <a:t>)</a:t>
                      </a:r>
                    </a:p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ko-KR" altLang="en-US" sz="1100" dirty="0" smtClean="0">
                          <a:solidFill>
                            <a:srgbClr val="0069B8"/>
                          </a:solidFill>
                        </a:rPr>
                        <a:t>        </a:t>
                      </a:r>
                      <a:r>
                        <a:rPr lang="en-US" altLang="ko-KR" sz="1100" dirty="0" smtClean="0">
                          <a:solidFill>
                            <a:srgbClr val="0069B8"/>
                          </a:solidFill>
                        </a:rPr>
                        <a:t> (1</a:t>
                      </a:r>
                      <a:r>
                        <a:rPr lang="ko-KR" altLang="en-US" sz="1100" dirty="0" smtClean="0">
                          <a:solidFill>
                            <a:srgbClr val="0069B8"/>
                          </a:solidFill>
                        </a:rPr>
                        <a:t>개소</a:t>
                      </a:r>
                      <a:r>
                        <a:rPr lang="en-US" altLang="ko-KR" sz="1100" dirty="0" smtClean="0">
                          <a:solidFill>
                            <a:srgbClr val="0069B8"/>
                          </a:solidFill>
                        </a:rPr>
                        <a:t>)</a:t>
                      </a:r>
                    </a:p>
                    <a:p>
                      <a:pPr latinLnBrk="1">
                        <a:lnSpc>
                          <a:spcPct val="150000"/>
                        </a:lnSpc>
                      </a:pPr>
                      <a:endParaRPr lang="en-US" altLang="ko-KR" sz="110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 smtClean="0">
                          <a:solidFill>
                            <a:srgbClr val="FF0000"/>
                          </a:solidFill>
                        </a:rPr>
                        <a:t>영유아 발달 이해 부모교육  </a:t>
                      </a:r>
                      <a:r>
                        <a:rPr lang="en-US" altLang="ko-KR" sz="1400" dirty="0" smtClean="0">
                          <a:solidFill>
                            <a:srgbClr val="0069B8"/>
                          </a:solidFill>
                        </a:rPr>
                        <a:t>“ </a:t>
                      </a:r>
                      <a:r>
                        <a:rPr lang="ko-KR" altLang="en-US" sz="1400" dirty="0" smtClean="0">
                          <a:solidFill>
                            <a:srgbClr val="0069B8"/>
                          </a:solidFill>
                        </a:rPr>
                        <a:t>발견</a:t>
                      </a:r>
                      <a:r>
                        <a:rPr lang="en-US" altLang="ko-KR" sz="1400" dirty="0" smtClean="0">
                          <a:solidFill>
                            <a:srgbClr val="0069B8"/>
                          </a:solidFill>
                        </a:rPr>
                        <a:t>!</a:t>
                      </a:r>
                      <a:r>
                        <a:rPr lang="ko-KR" altLang="en-US" sz="1400" dirty="0" err="1" smtClean="0">
                          <a:solidFill>
                            <a:srgbClr val="0069B8"/>
                          </a:solidFill>
                        </a:rPr>
                        <a:t>아이강점</a:t>
                      </a:r>
                      <a:r>
                        <a:rPr lang="en-US" altLang="ko-KR" sz="1400" dirty="0" smtClean="0">
                          <a:solidFill>
                            <a:srgbClr val="0069B8"/>
                          </a:solidFill>
                        </a:rPr>
                        <a:t>, </a:t>
                      </a:r>
                      <a:r>
                        <a:rPr lang="ko-KR" altLang="en-US" sz="1400" dirty="0" smtClean="0">
                          <a:solidFill>
                            <a:srgbClr val="0069B8"/>
                          </a:solidFill>
                        </a:rPr>
                        <a:t>키움</a:t>
                      </a:r>
                      <a:r>
                        <a:rPr lang="en-US" altLang="ko-KR" sz="1400" dirty="0" smtClean="0">
                          <a:solidFill>
                            <a:srgbClr val="0069B8"/>
                          </a:solidFill>
                        </a:rPr>
                        <a:t>! </a:t>
                      </a:r>
                      <a:r>
                        <a:rPr lang="ko-KR" altLang="en-US" sz="1400" dirty="0" err="1" smtClean="0">
                          <a:solidFill>
                            <a:srgbClr val="0069B8"/>
                          </a:solidFill>
                        </a:rPr>
                        <a:t>가족놀이</a:t>
                      </a:r>
                      <a:r>
                        <a:rPr lang="ko-KR" altLang="en-US" sz="1400" dirty="0" smtClean="0">
                          <a:solidFill>
                            <a:srgbClr val="0069B8"/>
                          </a:solidFill>
                        </a:rPr>
                        <a:t> </a:t>
                      </a:r>
                      <a:r>
                        <a:rPr lang="en-US" altLang="ko-KR" sz="1400" dirty="0" smtClean="0">
                          <a:solidFill>
                            <a:srgbClr val="0069B8"/>
                          </a:solidFill>
                        </a:rPr>
                        <a:t>“</a:t>
                      </a:r>
                    </a:p>
                    <a:p>
                      <a:pPr marL="0" indent="0" latinLnBrk="1">
                        <a:lnSpc>
                          <a:spcPct val="150000"/>
                        </a:lnSpc>
                        <a:buFontTx/>
                        <a:buNone/>
                      </a:pPr>
                      <a:r>
                        <a:rPr lang="ko-KR" altLang="en-US" sz="1100" baseline="0" dirty="0" smtClean="0">
                          <a:solidFill>
                            <a:schemeClr val="tx1"/>
                          </a:solidFill>
                        </a:rPr>
                        <a:t>영유아 자녀의 개별적 특성을 이해하고 자녀의 강점에 따른 </a:t>
                      </a:r>
                      <a:r>
                        <a:rPr lang="ko-KR" altLang="en-US" sz="1100" baseline="0" dirty="0" err="1" smtClean="0">
                          <a:solidFill>
                            <a:schemeClr val="tx1"/>
                          </a:solidFill>
                        </a:rPr>
                        <a:t>놀이방법과</a:t>
                      </a:r>
                      <a:r>
                        <a:rPr lang="ko-KR" altLang="en-US" sz="110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en-US" altLang="ko-KR" sz="1100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0" indent="0" latinLnBrk="1">
                        <a:lnSpc>
                          <a:spcPct val="150000"/>
                        </a:lnSpc>
                        <a:buFontTx/>
                        <a:buNone/>
                      </a:pPr>
                      <a:r>
                        <a:rPr lang="en-US" altLang="ko-KR" sz="110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1100" baseline="0" dirty="0" smtClean="0">
                          <a:solidFill>
                            <a:schemeClr val="tx1"/>
                          </a:solidFill>
                        </a:rPr>
                        <a:t>상호작용기술을 안내</a:t>
                      </a:r>
                      <a:endParaRPr lang="en-US" altLang="ko-KR" sz="110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38757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47263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778</TotalTime>
  <Words>321</Words>
  <Application>Microsoft Office PowerPoint</Application>
  <PresentationFormat>A4 용지(210x297mm)</PresentationFormat>
  <Paragraphs>18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7" baseType="lpstr">
      <vt:lpstr>맑은 고딕</vt:lpstr>
      <vt:lpstr>Arial</vt:lpstr>
      <vt:lpstr>Calibri</vt:lpstr>
      <vt:lpstr>Calibri Light</vt:lpstr>
      <vt:lpstr>Wide Latin</vt:lpstr>
      <vt:lpstr>Office 테마</vt:lpstr>
      <vt:lpstr>                    11월 찾아가는 부모교육 신청안내      진주시 육아종합지원센터에서는 영유아가정의 부모와 자녀가 서로에 대한 신뢰감을 가지고  긍정의 가족으로 발전해 나가도록  부모교육과 부모자녀 체험활동을 진행하고자 합니다.   많은 관심과  참여신청 바랍니다   * 교육대상 :  부모교육과  체험활동에 참여하고자하는 어린이집 단체 ( 8~10가족  참여)                       ( 부모교육은 10명이상,  체험활동은 5~6세(자녀1+양육자1) 8~10가족 참여 )   * 교육장소 :  신청 어린이집    * 주최/주관 :   보건복지부/진주시 육아종합지원센터  * 교육비 :  무료. ( 신청어린이집에서는 체험활동은 장소와  참여자들만 모집하심 됩니다.                                                  부모교육 –노트북, 빔프로젝터등 준비… )   * 신청기간 : 11월 7일 (화) 10시~ 선착순마감                                   ( 신청확인 후 담당자와  조율후 확정됩니다. 조건 불충분시 취소될수도 있음)  * 신청방법 :  진주시통합예약시스템(https://www.jinju.go.kr/yeyak/ ) ⇨ 본인인증  ⇨                           ⇨  교육강좌 “육아종합지원센터” ⇨ 가정양육지원프로그램 ⇨ “교육명” ⇨                     ⇨ 신청하기 ⇨ 확인 문자 자동 전송되나 담당자와 전화통화 후 확정됨  *  문  의 : 공통부모교육  담당자  ( 055-749-3624 )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Windows 사용자</dc:creator>
  <cp:lastModifiedBy>Windows 사용자</cp:lastModifiedBy>
  <cp:revision>88</cp:revision>
  <cp:lastPrinted>2023-10-31T03:02:45Z</cp:lastPrinted>
  <dcterms:created xsi:type="dcterms:W3CDTF">2023-02-15T05:03:23Z</dcterms:created>
  <dcterms:modified xsi:type="dcterms:W3CDTF">2023-10-31T03:56:37Z</dcterms:modified>
</cp:coreProperties>
</file>