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006BA"/>
    <a:srgbClr val="CC04AF"/>
    <a:srgbClr val="F7BE82"/>
    <a:srgbClr val="F7BB7C"/>
    <a:srgbClr val="F08411"/>
    <a:srgbClr val="0069B8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616" y="-54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main.web)-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1744579" y="9036996"/>
            <a:ext cx="2976664" cy="40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0823" y="946880"/>
            <a:ext cx="6486947" cy="1146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       </a:t>
            </a:r>
            <a:r>
              <a:rPr kumimoji="0" lang="ko-KR" altLang="ko-KR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♣</a:t>
            </a:r>
            <a:r>
              <a:rPr kumimoji="0" lang="en-US" altLang="ko-KR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 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 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2006BA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9</a:t>
            </a:r>
            <a:r>
              <a:rPr kumimoji="0" lang="ko-KR" altLang="en-US" sz="2400" b="1" i="0" u="none" strike="noStrike" cap="none" normalizeH="0" baseline="0" dirty="0" smtClean="0">
                <a:ln>
                  <a:noFill/>
                </a:ln>
                <a:solidFill>
                  <a:srgbClr val="2006BA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월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  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“</a:t>
            </a:r>
            <a:r>
              <a:rPr lang="ko-KR" altLang="en-US" sz="2000" b="1" dirty="0" smtClean="0">
                <a:solidFill>
                  <a:srgbClr val="0000FF"/>
                </a:solidFill>
                <a:latin typeface="Britannic Bold" panose="020B0903060703020204" pitchFamily="34" charset="0"/>
                <a:ea typeface="맑은 고딕" panose="020B0503020000020004" pitchFamily="50" charset="-127"/>
              </a:rPr>
              <a:t>공통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부모교육”</a:t>
            </a:r>
            <a:r>
              <a:rPr kumimoji="0" lang="ko-KR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 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신청</a:t>
            </a:r>
            <a:r>
              <a:rPr kumimoji="0" lang="ko-KR" altLang="en-US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맑은 고딕" panose="020B0503020000020004" pitchFamily="50" charset="-127"/>
              </a:rPr>
              <a:t>안내 </a:t>
            </a:r>
            <a:r>
              <a:rPr kumimoji="0" lang="ko-KR" altLang="en-US" sz="21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Britannic Bold" panose="020B0903060703020204" pitchFamily="34" charset="0"/>
                <a:ea typeface="함초롬바탕" panose="02030604000101010101" pitchFamily="18" charset="-127"/>
              </a:rPr>
              <a:t>♣</a:t>
            </a:r>
            <a:endParaRPr lang="en-US" altLang="ko-KR" sz="2100" dirty="0" smtClean="0">
              <a:solidFill>
                <a:srgbClr val="00CC00"/>
              </a:solidFill>
              <a:latin typeface="Britannic Bold" panose="020B0903060703020204" pitchFamily="34" charset="0"/>
              <a:ea typeface="함초롬바탕" panose="02030604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함초롬바탕" panose="02030604000101010101" pitchFamily="18" charset="-127"/>
              </a:rPr>
              <a:t>   </a:t>
            </a:r>
            <a:endParaRPr lang="en-US" altLang="ko-KR" sz="14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육아종합지원센터에서는 영유아 자녀를 두신 양육자를 대상으로 양육 정보를 제공하고 부모역량강화를 지원하여 행복한 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육아실현에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기여하고자 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공통</a:t>
            </a:r>
            <a:r>
              <a:rPr kumimoji="0" lang="ko-KR" altLang="en-US" sz="1100" b="1" i="0" u="none" strike="noStrike" cap="none" normalizeH="0" baseline="0" dirty="0" smtClean="0">
                <a:ln>
                  <a:noFill/>
                </a:ln>
                <a:effectLst/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부모교육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을  진행 합니다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kumimoji="0" lang="en-US" altLang="ko-KR" sz="11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많은 관심과 참여 바랍니다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2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신청 </a:t>
            </a:r>
            <a:r>
              <a:rPr lang="ko-KR" altLang="en-US" sz="12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대상</a:t>
            </a:r>
            <a:r>
              <a:rPr lang="en-US" altLang="ko-KR" sz="12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:  </a:t>
            </a:r>
            <a:r>
              <a:rPr lang="ko-KR" altLang="en-US" sz="12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거주 영유아 자녀를 둔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양육자</a:t>
            </a:r>
            <a:endParaRPr lang="en-US" altLang="ko-KR" sz="120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2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신청 기간  </a:t>
            </a:r>
            <a:r>
              <a:rPr lang="en-US" altLang="ko-KR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8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월  </a:t>
            </a:r>
            <a:r>
              <a:rPr lang="en-US" altLang="ko-KR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28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</a:t>
            </a:r>
            <a:r>
              <a:rPr lang="en-US" altLang="ko-KR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수</a:t>
            </a:r>
            <a:r>
              <a:rPr lang="en-US" altLang="ko-KR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10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 </a:t>
            </a:r>
            <a:r>
              <a:rPr lang="en-US" altLang="ko-KR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~ 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선착순 </a:t>
            </a:r>
            <a:r>
              <a:rPr lang="ko-KR" altLang="en-US" sz="1200" b="1" dirty="0" err="1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마감시까지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교육일시별</a:t>
            </a:r>
            <a:r>
              <a:rPr lang="ko-KR" altLang="en-US" sz="1200" b="1" dirty="0" smtClean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200" b="1" dirty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각각 신청</a:t>
            </a:r>
            <a:r>
              <a:rPr lang="en-US" altLang="ko-KR" sz="1200" b="1" dirty="0" smtClean="0">
                <a:solidFill>
                  <a:srgbClr val="0000FF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en-US" altLang="ko-KR" sz="1100" dirty="0" smtClean="0">
              <a:solidFill>
                <a:srgbClr val="0000FF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 장소 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육아종합지원센터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3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층 강당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하대동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sz="12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은하수동산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2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주죄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주관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교육부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육아종합지원센터 </a:t>
            </a:r>
            <a:endParaRPr lang="en-US" altLang="ko-KR" sz="120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+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신청 방법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진주시 통합예약시스템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hlinkClick r:id="rId3"/>
              </a:rPr>
              <a:t>https://www.jinju.go.kr/yeyak/main.web)-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</a:p>
          <a:p>
            <a:pPr lvl="0" defTabSz="914400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-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본인인증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–</a:t>
            </a:r>
            <a:r>
              <a:rPr lang="ko-KR" altLang="en-US" sz="12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교육강좌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육아종합지원센터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가정양육지원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공통부모교육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– </a:t>
            </a:r>
          </a:p>
          <a:p>
            <a:pPr lvl="0" defTabSz="914400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- </a:t>
            </a:r>
            <a:r>
              <a:rPr lang="ko-KR" altLang="en-US" sz="12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교육명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 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예약신청 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일시별</a:t>
            </a:r>
            <a:r>
              <a:rPr lang="ko-KR" altLang="en-US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각각 신청</a:t>
            </a:r>
            <a:r>
              <a:rPr lang="en-US" altLang="ko-KR" sz="12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</a:p>
          <a:p>
            <a:pPr lvl="0" defTabSz="914400">
              <a:lnSpc>
                <a:spcPct val="15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교육 내용  </a:t>
            </a:r>
            <a:endParaRPr lang="en-US" altLang="ko-KR" sz="12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defTabSz="914400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</a:t>
            </a:r>
            <a:endParaRPr lang="en-US" altLang="ko-KR" sz="12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kumimoji="0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kumimoji="0" lang="en-US" altLang="ko-KR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 smtClean="0"/>
          </a:p>
          <a:p>
            <a:pPr latinLnBrk="1"/>
            <a:endParaRPr lang="en-US" altLang="ko-KR" sz="1100" b="1" dirty="0"/>
          </a:p>
          <a:p>
            <a:pPr latinLnBrk="1"/>
            <a:endParaRPr lang="en-US" altLang="ko-KR" sz="1100" b="1" dirty="0"/>
          </a:p>
          <a:p>
            <a:pPr latinLnBrk="1"/>
            <a:r>
              <a:rPr lang="ko-KR" altLang="en-US" sz="1100" b="1" dirty="0" smtClean="0"/>
              <a:t>* </a:t>
            </a:r>
            <a:r>
              <a:rPr lang="ko-KR" altLang="en-US" sz="1100" b="1" dirty="0" err="1"/>
              <a:t>신청시</a:t>
            </a:r>
            <a:r>
              <a:rPr lang="ko-KR" altLang="en-US" sz="1100" b="1" dirty="0"/>
              <a:t> 유의사항 </a:t>
            </a:r>
          </a:p>
          <a:p>
            <a:pPr latinLnBrk="1">
              <a:lnSpc>
                <a:spcPct val="150000"/>
              </a:lnSpc>
            </a:pP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원활한 진행을 위하여  취소나 불참으로 참여하고자 </a:t>
            </a:r>
            <a:r>
              <a:rPr lang="ko-KR" altLang="en-US" sz="1000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하는분에게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피해가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되지 않도록 신중한 신청 바랍니다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(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신청 후 부득이한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취소는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반드시 유선으로 </a:t>
            </a:r>
            <a:r>
              <a:rPr lang="ko-KR" altLang="en-US" sz="10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연락주시기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바랍니다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무단 취소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결석은 곤란합니다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.~</a:t>
            </a:r>
            <a:r>
              <a:rPr lang="ko-KR" altLang="en-US" sz="10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ㅠ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en-US" altLang="ko-KR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취소는 </a:t>
            </a:r>
            <a:r>
              <a:rPr lang="ko-KR" altLang="en-US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필히 유선전화 연락 </a:t>
            </a: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749-3624  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부탁드립니다</a:t>
            </a: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ko-KR" altLang="en-US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원활한 </a:t>
            </a:r>
            <a:r>
              <a:rPr lang="ko-KR" altLang="en-US" sz="10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교육진행을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위하여 </a:t>
            </a:r>
            <a:r>
              <a:rPr lang="ko-KR" altLang="en-US" sz="10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교육시작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5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분전까지는 꼭 입실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착석 바랍니다 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교육은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정시에 바로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시작합니다</a:t>
            </a:r>
            <a:r>
              <a:rPr lang="en-US" altLang="ko-KR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)</a:t>
            </a:r>
            <a:endParaRPr lang="ko-KR" altLang="en-US" sz="10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커피</a:t>
            </a: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000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차류는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제공하오니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필요시 </a:t>
            </a:r>
            <a:r>
              <a:rPr lang="ko-KR" altLang="en-US" sz="1000" b="1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개인컵</a:t>
            </a:r>
            <a:r>
              <a:rPr lang="en-US" altLang="ko-KR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텀블러</a:t>
            </a:r>
            <a:r>
              <a:rPr lang="en-US" altLang="ko-KR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지참 </a:t>
            </a:r>
            <a:r>
              <a:rPr lang="ko-KR" altLang="en-US" sz="1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하여 주시기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바랍니다</a:t>
            </a:r>
            <a:endParaRPr lang="en-US" altLang="ko-KR" sz="1000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marL="171450" indent="-171450" latinLnBrk="1">
              <a:lnSpc>
                <a:spcPct val="150000"/>
              </a:lnSpc>
              <a:buFontTx/>
              <a:buChar char="-"/>
            </a:pP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 참석 하신 분에게는 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 교재</a:t>
            </a: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볼펜</a:t>
            </a:r>
            <a:r>
              <a:rPr lang="en-US" altLang="ko-KR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홍보물은 지원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합니다</a:t>
            </a:r>
            <a:endParaRPr lang="en-US" altLang="ko-KR" sz="1000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교육 참석 시 </a:t>
            </a:r>
            <a:r>
              <a:rPr lang="ko-KR" altLang="en-US" sz="1000" b="1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자녀동반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불가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함을</a:t>
            </a:r>
            <a:r>
              <a:rPr lang="ko-KR" altLang="en-US" sz="1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양해바랍니다</a:t>
            </a:r>
            <a:endParaRPr lang="en-US" altLang="ko-KR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1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♥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문 의 </a:t>
            </a:r>
            <a:r>
              <a:rPr lang="en-US" altLang="ko-KR" sz="11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공통부모교육 담당자 ☎ </a:t>
            </a:r>
            <a:r>
              <a:rPr lang="en-US" altLang="ko-KR" sz="11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749-3624</a:t>
            </a:r>
            <a:endParaRPr lang="ko-KR" altLang="en-US" sz="11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lvl="0" defTabSz="914400"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          </a:t>
            </a: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vl="0" defTabSz="914400"/>
            <a:endParaRPr lang="en-US" altLang="ko-KR" sz="1100" b="1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078564"/>
              </p:ext>
            </p:extLst>
          </p:nvPr>
        </p:nvGraphicFramePr>
        <p:xfrm>
          <a:off x="310823" y="5053502"/>
          <a:ext cx="6256007" cy="1724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106">
                  <a:extLst>
                    <a:ext uri="{9D8B030D-6E8A-4147-A177-3AD203B41FA5}">
                      <a16:colId xmlns:a16="http://schemas.microsoft.com/office/drawing/2014/main" val="3609058274"/>
                    </a:ext>
                  </a:extLst>
                </a:gridCol>
                <a:gridCol w="3852961">
                  <a:extLst>
                    <a:ext uri="{9D8B030D-6E8A-4147-A177-3AD203B41FA5}">
                      <a16:colId xmlns:a16="http://schemas.microsoft.com/office/drawing/2014/main" val="2732420719"/>
                    </a:ext>
                  </a:extLst>
                </a:gridCol>
                <a:gridCol w="1019597">
                  <a:extLst>
                    <a:ext uri="{9D8B030D-6E8A-4147-A177-3AD203B41FA5}">
                      <a16:colId xmlns:a16="http://schemas.microsoft.com/office/drawing/2014/main" val="2647246132"/>
                    </a:ext>
                  </a:extLst>
                </a:gridCol>
                <a:gridCol w="457343">
                  <a:extLst>
                    <a:ext uri="{9D8B030D-6E8A-4147-A177-3AD203B41FA5}">
                      <a16:colId xmlns:a16="http://schemas.microsoft.com/office/drawing/2014/main" val="2700009827"/>
                    </a:ext>
                  </a:extLst>
                </a:gridCol>
              </a:tblGrid>
              <a:tr h="226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교육일시</a:t>
                      </a:r>
                      <a:endParaRPr lang="ko-KR" altLang="en-US" sz="1000" dirty="0"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교육명</a:t>
                      </a:r>
                      <a:endParaRPr lang="ko-KR" altLang="en-US" sz="1000" dirty="0"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강사</a:t>
                      </a:r>
                      <a:endParaRPr lang="ko-KR" altLang="en-US" sz="1000" dirty="0"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정원</a:t>
                      </a:r>
                      <a:endParaRPr lang="ko-KR" altLang="en-US" sz="900" dirty="0"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6779"/>
                  </a:ext>
                </a:extLst>
              </a:tr>
              <a:tr h="43858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</a:rPr>
                        <a:t>9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</a:rPr>
                        <a:t>수</a:t>
                      </a:r>
                      <a:r>
                        <a:rPr lang="en-US" altLang="ko-KR" sz="1100" b="1" dirty="0" smtClean="0">
                          <a:solidFill>
                            <a:srgbClr val="CC04AF"/>
                          </a:solidFill>
                        </a:rPr>
                        <a:t>) 10:00~13:00</a:t>
                      </a:r>
                      <a:r>
                        <a:rPr lang="ko-KR" altLang="en-US" sz="1100" b="1" dirty="0" smtClean="0">
                          <a:solidFill>
                            <a:srgbClr val="CC04AF"/>
                          </a:solidFill>
                        </a:rPr>
                        <a:t>        </a:t>
                      </a:r>
                      <a:endParaRPr lang="ko-KR" altLang="en-US" sz="1100" b="1" dirty="0">
                        <a:solidFill>
                          <a:srgbClr val="CC04A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-</a:t>
                      </a:r>
                      <a:r>
                        <a:rPr lang="ko-KR" altLang="en-US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자녀의 권리를 존중하는 </a:t>
                      </a:r>
                      <a:r>
                        <a:rPr lang="ko-KR" altLang="en-US" sz="1000" b="1" baseline="0" dirty="0" err="1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긍정양육</a:t>
                      </a:r>
                      <a:r>
                        <a:rPr lang="en-US" altLang="ko-KR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, </a:t>
                      </a:r>
                      <a:r>
                        <a:rPr lang="ko-KR" altLang="en-US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자녀의 권리를 존중하며 놀이하는 부모</a:t>
                      </a:r>
                      <a:endParaRPr lang="en-US" altLang="ko-KR" sz="1000" b="1" baseline="0" dirty="0" smtClean="0">
                        <a:solidFill>
                          <a:srgbClr val="CC04AF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-</a:t>
                      </a:r>
                      <a:r>
                        <a:rPr lang="ko-KR" altLang="en-US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아동학대</a:t>
                      </a:r>
                      <a:r>
                        <a:rPr lang="en-US" altLang="ko-KR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0%,  </a:t>
                      </a:r>
                      <a:r>
                        <a:rPr lang="ko-KR" altLang="en-US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가족행복 </a:t>
                      </a:r>
                      <a:r>
                        <a:rPr lang="en-US" altLang="ko-KR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100%</a:t>
                      </a:r>
                      <a:r>
                        <a:rPr lang="ko-KR" altLang="en-US" sz="1000" b="1" baseline="0" dirty="0" smtClean="0">
                          <a:solidFill>
                            <a:srgbClr val="CC04AF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 </a:t>
                      </a:r>
                      <a:endParaRPr lang="en-US" altLang="ko-KR" sz="1000" b="1" baseline="0" dirty="0" smtClean="0">
                        <a:solidFill>
                          <a:srgbClr val="CC04AF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baseline="0" dirty="0" smtClean="0">
                          <a:solidFill>
                            <a:srgbClr val="CC04AF"/>
                          </a:solidFill>
                        </a:rPr>
                        <a:t>    </a:t>
                      </a:r>
                      <a:r>
                        <a:rPr lang="ko-KR" altLang="en-US" sz="900" b="0" baseline="0" dirty="0" err="1" smtClean="0">
                          <a:solidFill>
                            <a:srgbClr val="CC04AF"/>
                          </a:solidFill>
                        </a:rPr>
                        <a:t>박미란</a:t>
                      </a:r>
                      <a:endParaRPr lang="en-US" altLang="ko-KR" sz="900" b="1" baseline="0" dirty="0" smtClean="0">
                        <a:solidFill>
                          <a:srgbClr val="CC04AF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800" dirty="0" smtClean="0">
                          <a:solidFill>
                            <a:srgbClr val="CC04AF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한국남동발전          빛뜰어린이집 원장     </a:t>
                      </a:r>
                      <a:endParaRPr lang="ko-KR" altLang="en-US" sz="800" b="1" dirty="0">
                        <a:solidFill>
                          <a:srgbClr val="CC04A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 smtClean="0">
                        <a:solidFill>
                          <a:srgbClr val="CC04AF"/>
                        </a:solidFill>
                      </a:endParaRPr>
                    </a:p>
                    <a:p>
                      <a:pPr latinLnBrk="1"/>
                      <a:r>
                        <a:rPr lang="en-US" altLang="ko-KR" sz="800" dirty="0" smtClean="0">
                          <a:solidFill>
                            <a:srgbClr val="CC04AF"/>
                          </a:solidFill>
                        </a:rPr>
                        <a:t>20</a:t>
                      </a:r>
                      <a:r>
                        <a:rPr lang="ko-KR" altLang="en-US" sz="800" dirty="0" smtClean="0">
                          <a:solidFill>
                            <a:srgbClr val="CC04AF"/>
                          </a:solidFill>
                        </a:rPr>
                        <a:t>명</a:t>
                      </a:r>
                      <a:endParaRPr lang="ko-KR" altLang="en-US" sz="800" dirty="0">
                        <a:solidFill>
                          <a:srgbClr val="CC04A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123327"/>
                  </a:ext>
                </a:extLst>
              </a:tr>
              <a:tr h="45272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solidFill>
                            <a:srgbClr val="2006BA"/>
                          </a:solidFill>
                        </a:rPr>
                        <a:t>9</a:t>
                      </a:r>
                      <a:r>
                        <a:rPr lang="ko-KR" altLang="en-US" sz="1100" b="1" dirty="0" smtClean="0">
                          <a:solidFill>
                            <a:srgbClr val="2006BA"/>
                          </a:solidFill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rgbClr val="2006BA"/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rgbClr val="2006BA"/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rgbClr val="2006BA"/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rgbClr val="2006BA"/>
                          </a:solidFill>
                        </a:rPr>
                        <a:t>수</a:t>
                      </a:r>
                      <a:r>
                        <a:rPr lang="en-US" altLang="ko-KR" sz="1100" b="1" dirty="0" smtClean="0">
                          <a:solidFill>
                            <a:srgbClr val="2006BA"/>
                          </a:solidFill>
                        </a:rPr>
                        <a:t>) 10:00~13:00</a:t>
                      </a:r>
                      <a:r>
                        <a:rPr lang="ko-KR" altLang="en-US" sz="1100" b="1" dirty="0" smtClean="0">
                          <a:solidFill>
                            <a:srgbClr val="2006BA"/>
                          </a:solidFill>
                        </a:rPr>
                        <a:t> </a:t>
                      </a:r>
                      <a:endParaRPr lang="en-US" altLang="ko-KR" sz="1100" b="1" dirty="0" smtClean="0">
                        <a:solidFill>
                          <a:srgbClr val="2006B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b="1" baseline="0" dirty="0" smtClean="0">
                          <a:solidFill>
                            <a:srgbClr val="2006BA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자녀와 즐겁게 놀이하기 (부모양육태도점검 부모교육</a:t>
                      </a:r>
                      <a:r>
                        <a:rPr lang="en-US" altLang="ko-KR" sz="1000" b="1" baseline="0" dirty="0" smtClean="0">
                          <a:solidFill>
                            <a:srgbClr val="2006BA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)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b="1" baseline="0" dirty="0" smtClean="0">
                          <a:solidFill>
                            <a:srgbClr val="2006BA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아동학대</a:t>
                      </a:r>
                      <a:r>
                        <a:rPr lang="en-US" altLang="ko-KR" sz="1000" b="1" baseline="0" dirty="0" smtClean="0">
                          <a:solidFill>
                            <a:srgbClr val="2006BA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0%, </a:t>
                      </a:r>
                      <a:r>
                        <a:rPr lang="ko-KR" altLang="en-US" sz="1000" b="1" baseline="0" dirty="0" smtClean="0">
                          <a:solidFill>
                            <a:srgbClr val="2006BA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가족행복</a:t>
                      </a:r>
                      <a:r>
                        <a:rPr lang="en-US" altLang="ko-KR" sz="1000" b="1" baseline="0" dirty="0" smtClean="0">
                          <a:solidFill>
                            <a:srgbClr val="2006BA"/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baseline="0" dirty="0" smtClean="0">
                          <a:solidFill>
                            <a:srgbClr val="2006BA"/>
                          </a:solidFill>
                        </a:rPr>
                        <a:t>  </a:t>
                      </a:r>
                      <a:r>
                        <a:rPr lang="en-US" altLang="ko-KR" sz="1000" b="1" dirty="0" smtClean="0">
                          <a:solidFill>
                            <a:srgbClr val="2006BA"/>
                          </a:solidFill>
                        </a:rPr>
                        <a:t> </a:t>
                      </a:r>
                      <a:r>
                        <a:rPr lang="ko-KR" altLang="en-US" sz="900" b="0" baseline="0" dirty="0" err="1" smtClean="0">
                          <a:solidFill>
                            <a:srgbClr val="2006BA"/>
                          </a:solidFill>
                        </a:rPr>
                        <a:t>문남희</a:t>
                      </a:r>
                      <a:r>
                        <a:rPr lang="en-US" altLang="ko-KR" sz="1000" b="0" baseline="0" dirty="0" smtClean="0">
                          <a:solidFill>
                            <a:srgbClr val="2006BA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</a:t>
                      </a:r>
                    </a:p>
                    <a:p>
                      <a:pPr algn="l" latinLnBrk="1"/>
                      <a:r>
                        <a:rPr lang="en-US" altLang="ko-KR" sz="800" b="0" baseline="0" dirty="0" smtClean="0">
                          <a:solidFill>
                            <a:srgbClr val="2006BA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MNH</a:t>
                      </a:r>
                      <a:r>
                        <a:rPr lang="ko-KR" altLang="en-US" sz="800" b="0" baseline="0" dirty="0" smtClean="0">
                          <a:solidFill>
                            <a:srgbClr val="2006BA"/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심리상담센터센터장</a:t>
                      </a:r>
                      <a:endParaRPr lang="ko-KR" altLang="en-US" sz="1000" b="1" dirty="0" smtClean="0">
                        <a:solidFill>
                          <a:srgbClr val="2006B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dirty="0" smtClean="0">
                        <a:solidFill>
                          <a:srgbClr val="2006BA"/>
                        </a:solidFill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2006BA"/>
                          </a:solidFill>
                        </a:rPr>
                        <a:t>20</a:t>
                      </a:r>
                      <a:r>
                        <a:rPr lang="ko-KR" altLang="en-US" sz="800" dirty="0" smtClean="0">
                          <a:solidFill>
                            <a:srgbClr val="2006BA"/>
                          </a:solidFill>
                        </a:rPr>
                        <a:t>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499724"/>
                  </a:ext>
                </a:extLst>
              </a:tr>
              <a:tr h="52093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9</a:t>
                      </a:r>
                      <a:r>
                        <a:rPr lang="ko-KR" altLang="en-US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월</a:t>
                      </a:r>
                      <a:r>
                        <a:rPr lang="en-US" altLang="ko-KR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일 </a:t>
                      </a:r>
                      <a:r>
                        <a:rPr lang="en-US" altLang="ko-KR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수</a:t>
                      </a:r>
                      <a:r>
                        <a:rPr lang="en-US" altLang="ko-KR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) 19:00~21:00</a:t>
                      </a:r>
                      <a:r>
                        <a:rPr lang="ko-KR" altLang="en-US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n-US" altLang="ko-KR" sz="11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자녀와 즐겁게 놀이하기 (부모양육태도점검 부모교육</a:t>
                      </a:r>
                      <a:r>
                        <a:rPr lang="en-US" altLang="ko-KR" sz="1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경기천년제목 Bold" panose="02020803020101020101" pitchFamily="18" charset="-127"/>
                          <a:ea typeface="경기천년제목 Bold" panose="02020803020101020101" pitchFamily="18" charset="-127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lang="ko-KR" altLang="en-US" sz="900" b="1" baseline="0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문남희</a:t>
                      </a:r>
                      <a:r>
                        <a:rPr lang="en-US" altLang="ko-KR" sz="9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 </a:t>
                      </a:r>
                    </a:p>
                    <a:p>
                      <a:pPr algn="l" latinLnBrk="1"/>
                      <a:r>
                        <a:rPr lang="en-US" altLang="ko-KR" sz="8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MNH</a:t>
                      </a:r>
                      <a:r>
                        <a:rPr lang="ko-KR" altLang="en-US" sz="8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심리상담센터 </a:t>
                      </a:r>
                      <a:r>
                        <a:rPr lang="ko-KR" altLang="en-US" sz="8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센터장</a:t>
                      </a:r>
                      <a:endParaRPr lang="ko-KR" altLang="en-US" sz="8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ko-KR" altLang="en-US" sz="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6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766</TotalTime>
  <Words>321</Words>
  <Application>Microsoft Office PowerPoint</Application>
  <PresentationFormat>A4 용지(210x297mm)</PresentationFormat>
  <Paragraphs>74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경기천년제목 Bold</vt:lpstr>
      <vt:lpstr>맑은 고딕</vt:lpstr>
      <vt:lpstr>함초롬바탕</vt:lpstr>
      <vt:lpstr>Arial</vt:lpstr>
      <vt:lpstr>Britannic Bold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magic</cp:lastModifiedBy>
  <cp:revision>101</cp:revision>
  <cp:lastPrinted>2024-08-20T03:16:26Z</cp:lastPrinted>
  <dcterms:created xsi:type="dcterms:W3CDTF">2023-02-15T05:03:23Z</dcterms:created>
  <dcterms:modified xsi:type="dcterms:W3CDTF">2024-08-20T05:16:44Z</dcterms:modified>
</cp:coreProperties>
</file>