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FEC3C2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2023-09-19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76241" y="6999730"/>
            <a:ext cx="5985431" cy="1763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152813" y="9091896"/>
            <a:ext cx="2504645" cy="3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75307" y="1359568"/>
            <a:ext cx="5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85273" y="1090776"/>
            <a:ext cx="6176399" cy="5580557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en-US" altLang="ko-KR" sz="1600" dirty="0" smtClean="0">
                <a:latin typeface="Arial Rounded MT Bold" panose="020F0704030504030204" pitchFamily="34" charset="0"/>
              </a:rPr>
              <a:t>            </a:t>
            </a:r>
            <a:r>
              <a:rPr lang="en-US" altLang="ko-KR" sz="1600" dirty="0">
                <a:latin typeface="Arial Rounded MT Bold" panose="020F0704030504030204" pitchFamily="34" charset="0"/>
              </a:rPr>
              <a:t/>
            </a:r>
            <a:br>
              <a:rPr lang="en-US" altLang="ko-KR" sz="1600" dirty="0">
                <a:latin typeface="Arial Rounded MT Bold" panose="020F0704030504030204" pitchFamily="34" charset="0"/>
              </a:rPr>
            </a:b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1600" dirty="0" smtClean="0">
                <a:latin typeface="Arial Rounded MT Bold" panose="020F0704030504030204" pitchFamily="34" charset="0"/>
              </a:rPr>
              <a:t> </a:t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</a:t>
            </a:r>
            <a:r>
              <a:rPr lang="ko-KR" altLang="en-US" sz="2200" dirty="0" smtClean="0">
                <a:solidFill>
                  <a:srgbClr val="0069B8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찾아가는 부모자녀 체험활동 </a:t>
            </a: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신청안내</a:t>
            </a:r>
            <a:r>
              <a:rPr lang="ko-KR" altLang="en-US" sz="1600" dirty="0" smtClean="0">
                <a:latin typeface="Wide Latin" panose="020A0A07050505020404" pitchFamily="18" charset="0"/>
              </a:rPr>
              <a:t> </a:t>
            </a:r>
            <a:r>
              <a:rPr lang="en-US" altLang="ko-KR" sz="1600" dirty="0" smtClean="0">
                <a:latin typeface="Wide Latin" panose="020A0A07050505020404" pitchFamily="18" charset="0"/>
              </a:rPr>
              <a:t/>
            </a:r>
            <a:br>
              <a:rPr lang="en-US" altLang="ko-KR" sz="1600" dirty="0" smtClean="0">
                <a:latin typeface="Wide Latin" panose="020A0A07050505020404" pitchFamily="18" charset="0"/>
              </a:rPr>
            </a:br>
            <a:r>
              <a:rPr lang="en-US" altLang="ko-KR" sz="1600" dirty="0" smtClean="0">
                <a:latin typeface="Wide Latin" panose="020A0A07050505020404" pitchFamily="18" charset="0"/>
              </a:rPr>
              <a:t/>
            </a:r>
            <a:br>
              <a:rPr lang="en-US" altLang="ko-KR" sz="16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육아종합지원센터에서는 영유아가정의 부모와 자녀가 서로에 대한 신뢰감을 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부모자녀 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많은 관심과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참여신청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교육대상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체험활동에 참여하고자하는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어린이집</a:t>
            </a:r>
            <a:r>
              <a:rPr lang="ko-KR" altLang="en-US" sz="1200" dirty="0" smtClean="0">
                <a:latin typeface="Wide Latin" panose="020A0A07050505020404" pitchFamily="18" charset="0"/>
              </a:rPr>
              <a:t> 단체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(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</a:rPr>
              <a:t>8~10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가족  참여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)</a:t>
            </a:r>
            <a:br>
              <a:rPr lang="en-US" altLang="ko-KR" sz="1200" b="1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solidFill>
                  <a:srgbClr val="FF000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                   </a:t>
            </a:r>
            <a:r>
              <a:rPr lang="ko-KR" altLang="en-US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( 5~6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세 자녀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명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+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양육자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명으로 구성된 가족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8~10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가족만 선정하여  참여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신청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어린이집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보건복지부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</a:t>
            </a:r>
            <a:r>
              <a:rPr lang="en-US" altLang="ko-KR" sz="1200" dirty="0" smtClean="0">
                <a:latin typeface="+mn-ea"/>
                <a:ea typeface="+mn-ea"/>
              </a:rPr>
              <a:t>. ( </a:t>
            </a:r>
            <a:r>
              <a:rPr lang="ko-KR" altLang="en-US" sz="1200" dirty="0" smtClean="0">
                <a:latin typeface="+mn-ea"/>
                <a:ea typeface="+mn-ea"/>
              </a:rPr>
              <a:t>신청어린이집에서는 장소와  참여자들만 모집하심 됩니다</a:t>
            </a:r>
            <a:r>
              <a:rPr lang="en-US" altLang="ko-KR" sz="1200" dirty="0" smtClean="0">
                <a:latin typeface="+mn-ea"/>
                <a:ea typeface="+mn-ea"/>
              </a:rPr>
              <a:t>. 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     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        </a:t>
            </a:r>
            <a:r>
              <a:rPr lang="ko-KR" altLang="en-US" sz="1200" dirty="0" smtClean="0">
                <a:latin typeface="+mn-ea"/>
                <a:ea typeface="+mn-ea"/>
              </a:rPr>
              <a:t>강사님과 기타 준비물은 센터에서 준비하고 지원 합니다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신청기간 </a:t>
            </a:r>
            <a:r>
              <a:rPr lang="en-US" altLang="ko-KR" sz="1200" dirty="0" smtClean="0">
                <a:latin typeface="+mn-ea"/>
                <a:ea typeface="+mn-ea"/>
              </a:rPr>
              <a:t>: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일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화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 10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시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~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선착순마감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               </a:t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               (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신청확인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후 담당자와 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조율후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확정됩니다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조건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불충분시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  <a:ea typeface="+mn-ea"/>
              </a:rPr>
              <a:t>취소될수도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 있음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b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b="1" dirty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en-US" altLang="ko-KR" sz="1200" u="sng" dirty="0" smtClean="0">
                <a:latin typeface="+mn-ea"/>
                <a:ea typeface="+mn-ea"/>
                <a:hlinkClick r:id="rId3"/>
              </a:rPr>
              <a:t>https://www.jinju.go.kr/yeyak/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) </a:t>
            </a:r>
            <a:r>
              <a:rPr lang="ko-KR" altLang="en-US" sz="1200" dirty="0" smtClean="0">
                <a:latin typeface="+mn-ea"/>
                <a:ea typeface="+mn-ea"/>
              </a:rPr>
              <a:t>⇨ 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</a:t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 </a:t>
            </a:r>
            <a:r>
              <a:rPr lang="ko-KR" altLang="en-US" sz="1200" dirty="0" smtClean="0">
                <a:latin typeface="+mn-ea"/>
              </a:rPr>
              <a:t>⇨</a:t>
            </a:r>
            <a:r>
              <a:rPr lang="en-US" altLang="ko-KR" sz="1200" dirty="0" smtClean="0">
                <a:latin typeface="+mn-ea"/>
                <a:ea typeface="+mn-ea"/>
              </a:rPr>
              <a:t>  </a:t>
            </a:r>
            <a:r>
              <a:rPr lang="ko-KR" altLang="en-US" sz="1200" dirty="0" err="1" smtClean="0">
                <a:latin typeface="+mn-ea"/>
                <a:ea typeface="+mn-ea"/>
              </a:rPr>
              <a:t>교육강좌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ko-KR" altLang="en-US" sz="1200" dirty="0">
                <a:latin typeface="+mn-ea"/>
                <a:ea typeface="+mn-ea"/>
              </a:rPr>
              <a:t>⇨ “</a:t>
            </a:r>
            <a:r>
              <a:rPr lang="ko-KR" altLang="en-US" sz="1200" dirty="0" err="1">
                <a:latin typeface="+mn-ea"/>
                <a:ea typeface="+mn-ea"/>
              </a:rPr>
              <a:t>교육명</a:t>
            </a:r>
            <a:r>
              <a:rPr lang="ko-KR" altLang="en-US" sz="1200" dirty="0">
                <a:latin typeface="+mn-ea"/>
                <a:ea typeface="+mn-ea"/>
              </a:rPr>
              <a:t>” 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 </a:t>
            </a:r>
            <a:r>
              <a:rPr lang="ko-KR" altLang="en-US" sz="1200" dirty="0" smtClean="0">
                <a:latin typeface="+mn-ea"/>
              </a:rPr>
              <a:t>⇨ </a:t>
            </a:r>
            <a:r>
              <a:rPr lang="ko-KR" altLang="en-US" sz="1200" dirty="0" smtClean="0">
                <a:latin typeface="+mn-ea"/>
                <a:ea typeface="+mn-ea"/>
              </a:rPr>
              <a:t>신청하기 </a:t>
            </a:r>
            <a:r>
              <a:rPr lang="ko-KR" altLang="en-US" sz="1200" dirty="0">
                <a:latin typeface="+mn-ea"/>
                <a:ea typeface="+mn-ea"/>
              </a:rPr>
              <a:t>⇨ 확인 문자 </a:t>
            </a:r>
            <a:r>
              <a:rPr lang="ko-KR" altLang="en-US" sz="1200" dirty="0" smtClean="0">
                <a:latin typeface="+mn-ea"/>
                <a:ea typeface="+mn-ea"/>
              </a:rPr>
              <a:t>자동 전송되나 담당자와 전화통화 후 확정됨</a:t>
            </a: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>
                <a:solidFill>
                  <a:srgbClr val="FF0000"/>
                </a:solidFill>
              </a:rPr>
              <a:t/>
            </a:r>
            <a:br>
              <a:rPr lang="en-US" altLang="ko-KR" sz="1200" dirty="0">
                <a:solidFill>
                  <a:srgbClr val="FF0000"/>
                </a:solidFill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br>
              <a:rPr lang="en-US" altLang="ko-KR" sz="1200" b="1" dirty="0" smtClean="0">
                <a:latin typeface="+mn-ea"/>
                <a:ea typeface="+mn-ea"/>
              </a:rPr>
            </a:b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538719" y="5465164"/>
            <a:ext cx="6081046" cy="2184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 flipV="1">
            <a:off x="269084" y="6574494"/>
            <a:ext cx="6174463" cy="1048416"/>
          </a:xfrm>
        </p:spPr>
        <p:txBody>
          <a:bodyPr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86691"/>
              </p:ext>
            </p:extLst>
          </p:nvPr>
        </p:nvGraphicFramePr>
        <p:xfrm>
          <a:off x="445169" y="6593305"/>
          <a:ext cx="6035901" cy="239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094">
                  <a:extLst>
                    <a:ext uri="{9D8B030D-6E8A-4147-A177-3AD203B41FA5}">
                      <a16:colId xmlns:a16="http://schemas.microsoft.com/office/drawing/2014/main" val="3265369822"/>
                    </a:ext>
                  </a:extLst>
                </a:gridCol>
                <a:gridCol w="4856807">
                  <a:extLst>
                    <a:ext uri="{9D8B030D-6E8A-4147-A177-3AD203B41FA5}">
                      <a16:colId xmlns:a16="http://schemas.microsoft.com/office/drawing/2014/main" val="2964846310"/>
                    </a:ext>
                  </a:extLst>
                </a:gridCol>
              </a:tblGrid>
              <a:tr h="147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진행 일 시   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대상 연령            및                 주 제 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37661"/>
                  </a:ext>
                </a:extLst>
              </a:tr>
              <a:tr h="212120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월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24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화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        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(1</a:t>
                      </a: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개소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100" dirty="0" smtClean="0">
                        <a:solidFill>
                          <a:srgbClr val="0069B8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월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</a:rPr>
                        <a:t>수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          (1</a:t>
                      </a:r>
                      <a:r>
                        <a:rPr lang="ko-KR" altLang="en-US" sz="1100" dirty="0" smtClean="0">
                          <a:solidFill>
                            <a:srgbClr val="0069B8"/>
                          </a:solidFill>
                        </a:rPr>
                        <a:t>개소</a:t>
                      </a:r>
                      <a:r>
                        <a:rPr lang="en-US" altLang="ko-KR" sz="1100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100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저녁 </a:t>
                      </a:r>
                      <a:r>
                        <a:rPr lang="en-US" altLang="ko-KR" sz="1100" dirty="0" smtClean="0"/>
                        <a:t>6</a:t>
                      </a:r>
                      <a:r>
                        <a:rPr lang="ko-KR" altLang="en-US" sz="1100" dirty="0" err="1" smtClean="0"/>
                        <a:t>시이후</a:t>
                      </a:r>
                      <a:endParaRPr lang="en-US" altLang="ko-KR" sz="1100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시간 </a:t>
                      </a:r>
                      <a:r>
                        <a:rPr lang="en-US" altLang="ko-KR" sz="1100" dirty="0" smtClean="0"/>
                        <a:t>30</a:t>
                      </a:r>
                      <a:r>
                        <a:rPr lang="ko-KR" altLang="en-US" sz="1100" dirty="0" smtClean="0"/>
                        <a:t>분 소요</a:t>
                      </a:r>
                      <a:endParaRPr lang="ko-KR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세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,  6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세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,  5~6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세 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(2018, 2019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년생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중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en-US" altLang="ko-KR" sz="1400" dirty="0" smtClean="0">
                          <a:solidFill>
                            <a:srgbClr val="0069B8"/>
                          </a:solidFill>
                        </a:rPr>
                        <a:t>8~10</a:t>
                      </a:r>
                      <a:r>
                        <a:rPr lang="ko-KR" altLang="en-US" sz="1400" dirty="0" smtClean="0">
                          <a:solidFill>
                            <a:srgbClr val="0069B8"/>
                          </a:solidFill>
                        </a:rPr>
                        <a:t>가족</a:t>
                      </a:r>
                      <a:r>
                        <a:rPr lang="ko-KR" altLang="en-US" sz="1400" baseline="0" dirty="0" smtClean="0">
                          <a:solidFill>
                            <a:srgbClr val="0069B8"/>
                          </a:solidFill>
                        </a:rPr>
                        <a:t>      </a:t>
                      </a:r>
                      <a:r>
                        <a:rPr lang="ko-KR" altLang="en-US" sz="1400" baseline="0" dirty="0" err="1" smtClean="0">
                          <a:solidFill>
                            <a:srgbClr val="FF0000"/>
                          </a:solidFill>
                        </a:rPr>
                        <a:t>존중파티</a:t>
                      </a: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aseline="0" dirty="0" smtClean="0"/>
                        <a:t>존중의  의미를 알아보고 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가족간 존중의 필요성에 대해 이해 할 수 있도록 다양한 표현방법을 활동으로 경험 해 봅니다</a:t>
                      </a:r>
                      <a:endParaRPr lang="en-US" altLang="ko-KR" sz="1200" baseline="0" dirty="0" smtClean="0"/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aseline="0" dirty="0" smtClean="0"/>
                        <a:t>-       “Welcome”  </a:t>
                      </a:r>
                      <a:r>
                        <a:rPr lang="ko-KR" altLang="en-US" sz="1200" baseline="0" dirty="0" err="1" smtClean="0"/>
                        <a:t>존중파티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aseline="0" dirty="0" smtClean="0"/>
                        <a:t>-       </a:t>
                      </a:r>
                      <a:r>
                        <a:rPr lang="ko-KR" altLang="en-US" sz="1200" baseline="0" dirty="0" smtClean="0"/>
                        <a:t>존중 선물</a:t>
                      </a:r>
                      <a:r>
                        <a:rPr lang="en-US" altLang="ko-KR" sz="1200" baseline="0" dirty="0" smtClean="0"/>
                        <a:t>(</a:t>
                      </a:r>
                      <a:r>
                        <a:rPr lang="ko-KR" altLang="en-US" sz="1200" baseline="0" dirty="0" smtClean="0"/>
                        <a:t>액자</a:t>
                      </a:r>
                      <a:r>
                        <a:rPr lang="en-US" altLang="ko-KR" sz="1200" baseline="0" dirty="0" smtClean="0"/>
                        <a:t>) </a:t>
                      </a:r>
                      <a:r>
                        <a:rPr lang="ko-KR" altLang="en-US" sz="1200" baseline="0" dirty="0" smtClean="0"/>
                        <a:t>꾸미기 </a:t>
                      </a:r>
                      <a:endParaRPr lang="en-US" altLang="ko-KR" sz="1200" baseline="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200" baseline="0" dirty="0" smtClean="0"/>
                        <a:t>   존중의 마음을 담은 케이크 만들기</a:t>
                      </a:r>
                      <a:endParaRPr lang="en-US" altLang="ko-KR" sz="1200" baseline="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200" baseline="0" dirty="0" err="1" smtClean="0"/>
                        <a:t>존중파티를</a:t>
                      </a:r>
                      <a:r>
                        <a:rPr lang="ko-KR" altLang="en-US" sz="1200" baseline="0" dirty="0" smtClean="0"/>
                        <a:t> 즐겨요</a:t>
                      </a:r>
                      <a:endParaRPr lang="en-US" altLang="ko-KR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337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680</TotalTime>
  <Words>304</Words>
  <Application>Microsoft Office PowerPoint</Application>
  <PresentationFormat>A4 용지(210x297mm)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맑은 고딕</vt:lpstr>
      <vt:lpstr>Arial</vt:lpstr>
      <vt:lpstr>Arial Rounded MT Bold</vt:lpstr>
      <vt:lpstr>Calibri</vt:lpstr>
      <vt:lpstr>Calibri Light</vt:lpstr>
      <vt:lpstr>Wide Latin</vt:lpstr>
      <vt:lpstr>Office 테마</vt:lpstr>
      <vt:lpstr>                10월  찾아가는 부모자녀 체험활동 신청안내   진주시 육아종합지원센터에서는 영유아가정의 부모와 자녀가 서로에 대한 신뢰감을 가지고  긍정의 가족으로 발전해 나가도록 부모자녀 체험활동을 진행하고자 합니다.   많은 관심과  참여신청 바랍니다   * 교육대상 :  체험활동에 참여하고자하는 어린이집 단체 ( 8~10가족  참여)                       ( 5~6세 자녀1명 + 양육자 1명으로 구성된 가족 8~10가족만 선정하여  참여)   * 교육장소 :  신청 어린이집    * 주최/주관 :   보건복지부/진주시 육아종합지원센터  * 교육비 :  무료. ( 신청어린이집에서는 장소와  참여자들만 모집하심 됩니다.                                                  강사님과 기타 준비물은 센터에서 준비하고 지원 합니다)   * 신청기간 : 10월 10일 (화) 10시~ 선착순마감                                   ( 신청확인 후 담당자와  조율후 확정됩니다. 조건 불충분시 취소될수도 있음)  * 신청방법 :  진주시통합예약시스템(https://www.jinju.go.kr/yeyak/ ) ⇨ 본인인증  ⇨                           ⇨  교육강좌 “육아종합지원센터” ⇨ 가정양육지원프로그램 ⇨ “교육명” ⇨                     ⇨ 신청하기 ⇨ 확인 문자 자동 전송되나 담당자와 전화통화 후 확정됨  *  문  의 : 공통부모교육  담당자  ( 055-749-3624 )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79</cp:revision>
  <cp:lastPrinted>2023-09-16T06:51:42Z</cp:lastPrinted>
  <dcterms:created xsi:type="dcterms:W3CDTF">2023-02-15T05:03:23Z</dcterms:created>
  <dcterms:modified xsi:type="dcterms:W3CDTF">2023-09-19T06:16:44Z</dcterms:modified>
</cp:coreProperties>
</file>